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60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301" r:id="rId15"/>
    <p:sldId id="278" r:id="rId16"/>
    <p:sldId id="320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310" r:id="rId26"/>
    <p:sldId id="311" r:id="rId27"/>
    <p:sldId id="290" r:id="rId28"/>
    <p:sldId id="291" r:id="rId29"/>
    <p:sldId id="292" r:id="rId30"/>
    <p:sldId id="293" r:id="rId31"/>
    <p:sldId id="273" r:id="rId32"/>
    <p:sldId id="294" r:id="rId33"/>
    <p:sldId id="298" r:id="rId34"/>
    <p:sldId id="295" r:id="rId35"/>
    <p:sldId id="296" r:id="rId36"/>
    <p:sldId id="297" r:id="rId37"/>
    <p:sldId id="302" r:id="rId38"/>
    <p:sldId id="299" r:id="rId39"/>
    <p:sldId id="303" r:id="rId40"/>
    <p:sldId id="304" r:id="rId41"/>
    <p:sldId id="305" r:id="rId42"/>
    <p:sldId id="306" r:id="rId43"/>
    <p:sldId id="307" r:id="rId44"/>
    <p:sldId id="309" r:id="rId45"/>
    <p:sldId id="308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09F"/>
    <a:srgbClr val="FFA3BB"/>
    <a:srgbClr val="FF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77497"/>
  </p:normalViewPr>
  <p:slideViewPr>
    <p:cSldViewPr snapToGrid="0" snapToObjects="1">
      <p:cViewPr>
        <p:scale>
          <a:sx n="74" d="100"/>
          <a:sy n="74" d="100"/>
        </p:scale>
        <p:origin x="27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49728-C22A-7149-B004-B61FBD820D86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BF71-B120-FB46-B0C1-660DEB3A7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BF71-B120-FB46-B0C1-660DEB3A7A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BF71-B120-FB46-B0C1-660DEB3A7A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Explain process flow for years 1-3, talk about need for more capacity, expansion of process flow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Talk about quality checkpoints--&gt;ensure good products for consumers which will make them happy </a:t>
            </a:r>
          </a:p>
        </p:txBody>
      </p:sp>
    </p:spTree>
    <p:extLst>
      <p:ext uri="{BB962C8B-B14F-4D97-AF65-F5344CB8AC3E}">
        <p14:creationId xmlns:p14="http://schemas.microsoft.com/office/powerpoint/2010/main" val="131645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BF71-B120-FB46-B0C1-660DEB3A7A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04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competition equates to less sales because our competitors might produce similar products for cheaper or better products all around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 loss of competition due to market research based on how much market share competitors already have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fisher price)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Estimation: 20%, 27%, 35%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Sensitivity: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-23% for NPV of 0, -28% for IRR of 0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Technically the third most sensitive variable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in 1% = $46,706 in NPV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 Analysis: 25% probability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 probability of 25%: competition adjustment directly affects the units (ACV, awareness, purchase intent, competition), 1 of 4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Assigned competition: YR 3- 30%, YR 4- 35%, YR 5- 42%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Largest standard deviation of all of the variables, lowest minimum/mean/value at risk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Mitigation: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 a profit in Year 4 and have an ending NPV after Year 5 of $599,223 with an IRR of 32.28%.</a:t>
            </a:r>
          </a:p>
          <a:p>
            <a:pPr marL="1085850" lvl="2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would come from sales </a:t>
            </a:r>
          </a:p>
          <a:p>
            <a:pPr marL="628650" lvl="1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 our training programs to increase the success of salespeople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b="0" dirty="0" smtClean="0">
              <a:effectLst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 of fiercer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competition in the toy market of similar product at similar price is $384,761 on NPV.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C4AF2-A861-D441-9A11-684A5F61EC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9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C4AF2-A861-D441-9A11-684A5F61EC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8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BF71-B120-FB46-B0C1-660DEB3A7A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4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330665" y="625167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534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C6069-452A-1940-ACEB-5D8D5A93027A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8761-DE15-4E4D-94E0-8387727DC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7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l.bu.edu/amalbert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" Target="slide46.xml"/><Relationship Id="rId20" Type="http://schemas.openxmlformats.org/officeDocument/2006/relationships/slide" Target="slide41.xml"/><Relationship Id="rId21" Type="http://schemas.openxmlformats.org/officeDocument/2006/relationships/slide" Target="slide42.xml"/><Relationship Id="rId22" Type="http://schemas.openxmlformats.org/officeDocument/2006/relationships/slide" Target="slide43.xml"/><Relationship Id="rId23" Type="http://schemas.openxmlformats.org/officeDocument/2006/relationships/slide" Target="slide47.xml"/><Relationship Id="rId24" Type="http://schemas.openxmlformats.org/officeDocument/2006/relationships/slide" Target="slide49.xml"/><Relationship Id="rId25" Type="http://schemas.openxmlformats.org/officeDocument/2006/relationships/slide" Target="slide51.xml"/><Relationship Id="rId10" Type="http://schemas.openxmlformats.org/officeDocument/2006/relationships/slide" Target="slide48.xml"/><Relationship Id="rId11" Type="http://schemas.openxmlformats.org/officeDocument/2006/relationships/slide" Target="slide50.xml"/><Relationship Id="rId12" Type="http://schemas.openxmlformats.org/officeDocument/2006/relationships/slide" Target="slide52.xml"/><Relationship Id="rId13" Type="http://schemas.openxmlformats.org/officeDocument/2006/relationships/slide" Target="slide53.xml"/><Relationship Id="rId14" Type="http://schemas.openxmlformats.org/officeDocument/2006/relationships/slide" Target="slide35.xml"/><Relationship Id="rId15" Type="http://schemas.openxmlformats.org/officeDocument/2006/relationships/slide" Target="slide36.xml"/><Relationship Id="rId16" Type="http://schemas.openxmlformats.org/officeDocument/2006/relationships/slide" Target="slide37.xml"/><Relationship Id="rId17" Type="http://schemas.openxmlformats.org/officeDocument/2006/relationships/slide" Target="slide38.xml"/><Relationship Id="rId18" Type="http://schemas.openxmlformats.org/officeDocument/2006/relationships/slide" Target="slide39.xml"/><Relationship Id="rId19" Type="http://schemas.openxmlformats.org/officeDocument/2006/relationships/slide" Target="slide40.xml"/><Relationship Id="rId1" Type="http://schemas.openxmlformats.org/officeDocument/2006/relationships/slideLayout" Target="../slideLayouts/slideLayout3.xml"/><Relationship Id="rId2" Type="http://schemas.openxmlformats.org/officeDocument/2006/relationships/slide" Target="slide30.xml"/><Relationship Id="rId3" Type="http://schemas.openxmlformats.org/officeDocument/2006/relationships/slide" Target="slide31.xml"/><Relationship Id="rId4" Type="http://schemas.openxmlformats.org/officeDocument/2006/relationships/slide" Target="slide32.xml"/><Relationship Id="rId5" Type="http://schemas.openxmlformats.org/officeDocument/2006/relationships/slide" Target="slide33.xml"/><Relationship Id="rId6" Type="http://schemas.openxmlformats.org/officeDocument/2006/relationships/slide" Target="slide34.xml"/><Relationship Id="rId7" Type="http://schemas.openxmlformats.org/officeDocument/2006/relationships/slide" Target="slide44.xml"/><Relationship Id="rId8" Type="http://schemas.openxmlformats.org/officeDocument/2006/relationships/slide" Target="slide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slide" Target="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slide" Target="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Relationship Id="rId3" Type="http://schemas.openxmlformats.org/officeDocument/2006/relationships/slide" Target="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Relationship Id="rId3" Type="http://schemas.openxmlformats.org/officeDocument/2006/relationships/slide" Target="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3" Type="http://schemas.openxmlformats.org/officeDocument/2006/relationships/slide" Target="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3" Type="http://schemas.openxmlformats.org/officeDocument/2006/relationships/slide" Target="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Relationship Id="rId3" Type="http://schemas.openxmlformats.org/officeDocument/2006/relationships/slide" Target="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Relationship Id="rId3" Type="http://schemas.openxmlformats.org/officeDocument/2006/relationships/slide" Target="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Relationship Id="rId3" Type="http://schemas.openxmlformats.org/officeDocument/2006/relationships/slide" Target="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Relationship Id="rId3" Type="http://schemas.openxmlformats.org/officeDocument/2006/relationships/slide" Target="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Relationship Id="rId3" Type="http://schemas.openxmlformats.org/officeDocument/2006/relationships/slide" Target="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Relationship Id="rId3" Type="http://schemas.openxmlformats.org/officeDocument/2006/relationships/slide" Target="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slide" Target="slide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Relationship Id="rId3" Type="http://schemas.openxmlformats.org/officeDocument/2006/relationships/slide" Target="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Relationship Id="rId3" Type="http://schemas.openxmlformats.org/officeDocument/2006/relationships/slide" Target="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Relationship Id="rId3" Type="http://schemas.openxmlformats.org/officeDocument/2006/relationships/slide" Target="slide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" y="0"/>
            <a:ext cx="1216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Campaign Highlights: </a:t>
            </a:r>
            <a:b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“With Parental Love”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122" name="Picture 2" descr="SR 2 (Hospital Campaign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5339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81700" y="2095500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Over 400 Donated Zzz’ Mobiles</a:t>
            </a:r>
          </a:p>
          <a:p>
            <a:pPr marL="342900" indent="-251460">
              <a:buFont typeface="Wingdings" charset="2"/>
              <a:buChar char="§"/>
            </a:pPr>
            <a:endParaRPr lang="en-US" sz="28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342900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7 Locations </a:t>
            </a:r>
          </a:p>
          <a:p>
            <a:pPr marL="342900" indent="-251460">
              <a:buFont typeface="Wingdings" charset="2"/>
              <a:buChar char="§"/>
            </a:pPr>
            <a:endParaRPr lang="en-US" sz="28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342900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Year 0: 1% Awareness</a:t>
            </a:r>
          </a:p>
          <a:p>
            <a:pPr marL="342900" indent="-251460">
              <a:buFont typeface="Wingdings" charset="2"/>
              <a:buChar char="§"/>
            </a:pPr>
            <a:endParaRPr lang="en-US" sz="28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342900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Year 5: </a:t>
            </a:r>
          </a:p>
          <a:p>
            <a:pPr marL="800100" lvl="1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Techno Babes - 11.8%</a:t>
            </a:r>
          </a:p>
          <a:p>
            <a:pPr marL="800100" lvl="1" indent="-251460">
              <a:buFont typeface="Wingdings" charset="2"/>
              <a:buChar char="§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Silver Foxes -  9.2%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52422" y="165442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8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Campaign Highlights: Magazine Ad Boost!</a:t>
            </a:r>
          </a:p>
        </p:txBody>
      </p:sp>
      <p:pic>
        <p:nvPicPr>
          <p:cNvPr id="7170" name="Picture 2" descr="https://lh5.googleusercontent.com/tuPWe0HmKmsMuKxCBSLeNrbmooHU1D2Zp4hKO_cZaBMnMa2hv8eKw81oADiGTyBy1HcPPSy0jXLaxPcNRrgNuAou9_jOsCRGV5QeeeQIv9q24zvo2qQMxH-Kmo1BaNbFm9yU8LLtUE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25" y="1766888"/>
            <a:ext cx="2681786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kM0WGTQHo3pKPaY8RVShBkTz9WdYA-aYuKmlP0xM63hEuEcZy_QCUWd4ySzk-GMXUBJ9qcYeOStgbPJqYlgTFMOKC33YWdk2lgUIbxrnVccTiafHZNO3Tt1R71M9sRxkeArJ7M1Ib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14" y="1766888"/>
            <a:ext cx="2681786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zz' Mobile Holiday 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03" y="1766888"/>
            <a:ext cx="34099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3325" y="6156348"/>
            <a:ext cx="268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Techno Babes - 1.3%</a:t>
            </a:r>
          </a:p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Silver Foxes - 3%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2914" y="6145965"/>
            <a:ext cx="268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Techno Babes - 9%</a:t>
            </a:r>
          </a:p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Silver Foxes - 4.3%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2503" y="5381626"/>
            <a:ext cx="3409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Century Schoolbook" charset="0"/>
                <a:ea typeface="Century Schoolbook" charset="0"/>
                <a:cs typeface="Century Schoolbook" charset="0"/>
              </a:rPr>
              <a:t>Zzz’ Mobile </a:t>
            </a:r>
          </a:p>
          <a:p>
            <a:pPr algn="ct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Holiday Ad </a:t>
            </a:r>
          </a:p>
          <a:p>
            <a:pPr algn="ctr"/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(Year 3)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093" y="5316379"/>
            <a:ext cx="329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>
                <a:latin typeface="Century Schoolbook" charset="0"/>
                <a:ea typeface="Century Schoolbook" charset="0"/>
                <a:cs typeface="Century Schoolbook" charset="0"/>
              </a:rPr>
              <a:t>Pregnancy &amp; Newborn</a:t>
            </a:r>
            <a:endParaRPr lang="en-US" sz="2400" b="1" i="1" u="sng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2914" y="5335269"/>
            <a:ext cx="26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>
                <a:latin typeface="Century Schoolbook" charset="0"/>
                <a:ea typeface="Century Schoolbook" charset="0"/>
                <a:cs typeface="Century Schoolbook" charset="0"/>
              </a:rPr>
              <a:t>Parents</a:t>
            </a:r>
            <a:endParaRPr lang="en-US" sz="2400" b="1" i="1" u="sng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2422" y="165442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0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Campaign Highlights: The Web of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Everything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8194" name="Picture 2" descr="creen Shot 2016-11-30 at 9.32.1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68" y="1614692"/>
            <a:ext cx="8862663" cy="44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37187" y="56633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0" i="1" u="sng" strike="noStrike" dirty="0" smtClean="0">
              <a:solidFill>
                <a:srgbClr val="000000"/>
              </a:solidFill>
              <a:effectLst/>
              <a:latin typeface="Playfair Display" charset="0"/>
            </a:endParaRPr>
          </a:p>
          <a:p>
            <a:endParaRPr lang="en-US" i="1" u="sng" dirty="0">
              <a:solidFill>
                <a:srgbClr val="000000"/>
              </a:solidFill>
              <a:latin typeface="Playfair Display" charset="0"/>
            </a:endParaRPr>
          </a:p>
          <a:p>
            <a:r>
              <a:rPr lang="en-US" b="0" i="1" u="sng" strike="noStrike" dirty="0" err="1" smtClean="0">
                <a:solidFill>
                  <a:srgbClr val="000000"/>
                </a:solidFill>
                <a:effectLst/>
                <a:latin typeface="Playfair Display" charset="0"/>
                <a:hlinkClick r:id="rId3"/>
              </a:rPr>
              <a:t>lol.bu.edu</a:t>
            </a:r>
            <a:r>
              <a:rPr lang="en-US" b="0" i="1" u="sng" strike="noStrike" dirty="0" smtClean="0">
                <a:solidFill>
                  <a:srgbClr val="000000"/>
                </a:solidFill>
                <a:effectLst/>
                <a:latin typeface="Playfair Display" charset="0"/>
                <a:hlinkClick r:id="rId3"/>
              </a:rPr>
              <a:t>/</a:t>
            </a:r>
            <a:r>
              <a:rPr lang="en-US" b="0" i="1" u="sng" strike="noStrike" dirty="0" err="1" smtClean="0">
                <a:solidFill>
                  <a:srgbClr val="000000"/>
                </a:solidFill>
                <a:effectLst/>
                <a:latin typeface="Playfair Display" charset="0"/>
                <a:hlinkClick r:id="rId3"/>
              </a:rPr>
              <a:t>amalbert</a:t>
            </a:r>
            <a:endParaRPr lang="en-US" b="0" i="1" u="sng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52422" y="1590420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How Will We Make It?</a:t>
            </a:r>
            <a:b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429" descr="Screen Shot 2016-12-01 at 11.25.0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159" y="682017"/>
            <a:ext cx="4911549" cy="539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446" descr="Screen Shot 2016-12-01 at 11.24.3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33" y="1540401"/>
            <a:ext cx="11360800" cy="361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444" descr="Screen Shot 2016-12-01 at 11.24.1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34" y="1026973"/>
            <a:ext cx="11139333" cy="4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445" descr="Screen Shot 2016-12-01 at 11.21.32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36" y="2107375"/>
            <a:ext cx="11380197" cy="216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3" y="800592"/>
            <a:ext cx="11182600" cy="5094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How is the </a:t>
            </a:r>
            <a:r>
              <a:rPr lang="en-US" sz="4000" b="1" dirty="0" err="1">
                <a:latin typeface="Century Schoolbook" charset="0"/>
                <a:ea typeface="Century Schoolbook" charset="0"/>
                <a:cs typeface="Century Schoolbook" charset="0"/>
              </a:rPr>
              <a:t>Zzz</a:t>
            </a:r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’ Mobile Made? </a:t>
            </a:r>
          </a:p>
        </p:txBody>
      </p:sp>
    </p:spTree>
    <p:extLst>
      <p:ext uri="{BB962C8B-B14F-4D97-AF65-F5344CB8AC3E}">
        <p14:creationId xmlns:p14="http://schemas.microsoft.com/office/powerpoint/2010/main" val="543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How Many Zzz’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Mobiles </a:t>
            </a:r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We Can Make  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85928"/>
              </p:ext>
            </p:extLst>
          </p:nvPr>
        </p:nvGraphicFramePr>
        <p:xfrm>
          <a:off x="556953" y="2147419"/>
          <a:ext cx="11139053" cy="3503424"/>
        </p:xfrm>
        <a:graphic>
          <a:graphicData uri="http://schemas.openxmlformats.org/drawingml/2006/table">
            <a:tbl>
              <a:tblPr/>
              <a:tblGrid>
                <a:gridCol w="3091503"/>
                <a:gridCol w="1304177"/>
                <a:gridCol w="1373650"/>
                <a:gridCol w="1348675"/>
                <a:gridCol w="1298724"/>
                <a:gridCol w="1361162"/>
                <a:gridCol w="1361162"/>
              </a:tblGrid>
              <a:tr h="60122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0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1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2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3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4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5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9666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Factory Cycle Time (min)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2.17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2.17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2.17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2.17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0.72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0.72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66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Factory Capacity (Units/yr)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50,733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50,733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50,733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50,733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152,257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152,257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66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Capacity Utilization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2.31%</a:t>
                      </a:r>
                      <a:endParaRPr lang="en-US" sz="24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25.88%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45.51%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90.61%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42.63%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98.52%</a:t>
                      </a:r>
                      <a:endParaRPr lang="en-US" sz="24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7888" marR="117888" marT="117888" marB="11788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8200" y="21478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Connector 202"/>
          <p:cNvCxnSpPr>
            <a:endCxn id="204" idx="1"/>
          </p:cNvCxnSpPr>
          <p:nvPr/>
        </p:nvCxnSpPr>
        <p:spPr>
          <a:xfrm>
            <a:off x="8626476" y="4125246"/>
            <a:ext cx="861834" cy="3734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Who are our suppliers?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200" y="1574133"/>
            <a:ext cx="9890126" cy="4924425"/>
            <a:chOff x="-237" y="72"/>
            <a:chExt cx="6230" cy="3102"/>
          </a:xfrm>
          <a:solidFill>
            <a:schemeClr val="tx1">
              <a:alpha val="15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14" y="2292"/>
              <a:ext cx="147" cy="285"/>
            </a:xfrm>
            <a:custGeom>
              <a:avLst/>
              <a:gdLst>
                <a:gd name="T0" fmla="*/ 69 w 83"/>
                <a:gd name="T1" fmla="*/ 0 h 161"/>
                <a:gd name="T2" fmla="*/ 32 w 83"/>
                <a:gd name="T3" fmla="*/ 38 h 161"/>
                <a:gd name="T4" fmla="*/ 19 w 83"/>
                <a:gd name="T5" fmla="*/ 89 h 161"/>
                <a:gd name="T6" fmla="*/ 52 w 83"/>
                <a:gd name="T7" fmla="*/ 123 h 161"/>
                <a:gd name="T8" fmla="*/ 78 w 83"/>
                <a:gd name="T9" fmla="*/ 36 h 161"/>
                <a:gd name="T10" fmla="*/ 83 w 83"/>
                <a:gd name="T11" fmla="*/ 38 h 161"/>
                <a:gd name="T12" fmla="*/ 69 w 83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1">
                  <a:moveTo>
                    <a:pt x="69" y="0"/>
                  </a:moveTo>
                  <a:cubicBezTo>
                    <a:pt x="68" y="18"/>
                    <a:pt x="47" y="32"/>
                    <a:pt x="32" y="38"/>
                  </a:cubicBezTo>
                  <a:cubicBezTo>
                    <a:pt x="11" y="47"/>
                    <a:pt x="30" y="72"/>
                    <a:pt x="19" y="89"/>
                  </a:cubicBezTo>
                  <a:cubicBezTo>
                    <a:pt x="0" y="101"/>
                    <a:pt x="24" y="161"/>
                    <a:pt x="52" y="123"/>
                  </a:cubicBezTo>
                  <a:cubicBezTo>
                    <a:pt x="67" y="103"/>
                    <a:pt x="78" y="61"/>
                    <a:pt x="78" y="36"/>
                  </a:cubicBezTo>
                  <a:cubicBezTo>
                    <a:pt x="79" y="37"/>
                    <a:pt x="81" y="37"/>
                    <a:pt x="83" y="38"/>
                  </a:cubicBezTo>
                  <a:cubicBezTo>
                    <a:pt x="83" y="25"/>
                    <a:pt x="81" y="7"/>
                    <a:pt x="69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070" y="1903"/>
              <a:ext cx="37" cy="78"/>
            </a:xfrm>
            <a:custGeom>
              <a:avLst/>
              <a:gdLst>
                <a:gd name="T0" fmla="*/ 3 w 21"/>
                <a:gd name="T1" fmla="*/ 31 h 44"/>
                <a:gd name="T2" fmla="*/ 21 w 21"/>
                <a:gd name="T3" fmla="*/ 23 h 44"/>
                <a:gd name="T4" fmla="*/ 7 w 21"/>
                <a:gd name="T5" fmla="*/ 0 h 44"/>
                <a:gd name="T6" fmla="*/ 3 w 21"/>
                <a:gd name="T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3" y="31"/>
                  </a:moveTo>
                  <a:cubicBezTo>
                    <a:pt x="7" y="44"/>
                    <a:pt x="20" y="32"/>
                    <a:pt x="21" y="23"/>
                  </a:cubicBezTo>
                  <a:cubicBezTo>
                    <a:pt x="19" y="14"/>
                    <a:pt x="13" y="6"/>
                    <a:pt x="7" y="0"/>
                  </a:cubicBezTo>
                  <a:cubicBezTo>
                    <a:pt x="5" y="9"/>
                    <a:pt x="0" y="22"/>
                    <a:pt x="3" y="3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345" y="1974"/>
              <a:ext cx="223" cy="201"/>
            </a:xfrm>
            <a:custGeom>
              <a:avLst/>
              <a:gdLst>
                <a:gd name="T0" fmla="*/ 83 w 126"/>
                <a:gd name="T1" fmla="*/ 58 h 113"/>
                <a:gd name="T2" fmla="*/ 48 w 126"/>
                <a:gd name="T3" fmla="*/ 27 h 113"/>
                <a:gd name="T4" fmla="*/ 29 w 126"/>
                <a:gd name="T5" fmla="*/ 8 h 113"/>
                <a:gd name="T6" fmla="*/ 0 w 126"/>
                <a:gd name="T7" fmla="*/ 0 h 113"/>
                <a:gd name="T8" fmla="*/ 26 w 126"/>
                <a:gd name="T9" fmla="*/ 32 h 113"/>
                <a:gd name="T10" fmla="*/ 47 w 126"/>
                <a:gd name="T11" fmla="*/ 58 h 113"/>
                <a:gd name="T12" fmla="*/ 94 w 126"/>
                <a:gd name="T13" fmla="*/ 113 h 113"/>
                <a:gd name="T14" fmla="*/ 83 w 126"/>
                <a:gd name="T15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13">
                  <a:moveTo>
                    <a:pt x="83" y="58"/>
                  </a:moveTo>
                  <a:cubicBezTo>
                    <a:pt x="76" y="47"/>
                    <a:pt x="63" y="39"/>
                    <a:pt x="48" y="27"/>
                  </a:cubicBezTo>
                  <a:cubicBezTo>
                    <a:pt x="43" y="22"/>
                    <a:pt x="34" y="11"/>
                    <a:pt x="29" y="8"/>
                  </a:cubicBezTo>
                  <a:cubicBezTo>
                    <a:pt x="19" y="3"/>
                    <a:pt x="10" y="4"/>
                    <a:pt x="0" y="0"/>
                  </a:cubicBezTo>
                  <a:cubicBezTo>
                    <a:pt x="2" y="10"/>
                    <a:pt x="18" y="27"/>
                    <a:pt x="26" y="32"/>
                  </a:cubicBezTo>
                  <a:cubicBezTo>
                    <a:pt x="37" y="39"/>
                    <a:pt x="38" y="52"/>
                    <a:pt x="47" y="58"/>
                  </a:cubicBezTo>
                  <a:cubicBezTo>
                    <a:pt x="55" y="69"/>
                    <a:pt x="78" y="113"/>
                    <a:pt x="94" y="113"/>
                  </a:cubicBezTo>
                  <a:cubicBezTo>
                    <a:pt x="126" y="113"/>
                    <a:pt x="88" y="65"/>
                    <a:pt x="83" y="5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82" y="1949"/>
              <a:ext cx="179" cy="210"/>
            </a:xfrm>
            <a:custGeom>
              <a:avLst/>
              <a:gdLst>
                <a:gd name="T0" fmla="*/ 18 w 101"/>
                <a:gd name="T1" fmla="*/ 97 h 118"/>
                <a:gd name="T2" fmla="*/ 30 w 101"/>
                <a:gd name="T3" fmla="*/ 102 h 118"/>
                <a:gd name="T4" fmla="*/ 75 w 101"/>
                <a:gd name="T5" fmla="*/ 96 h 118"/>
                <a:gd name="T6" fmla="*/ 99 w 101"/>
                <a:gd name="T7" fmla="*/ 57 h 118"/>
                <a:gd name="T8" fmla="*/ 101 w 101"/>
                <a:gd name="T9" fmla="*/ 18 h 118"/>
                <a:gd name="T10" fmla="*/ 81 w 101"/>
                <a:gd name="T11" fmla="*/ 0 h 118"/>
                <a:gd name="T12" fmla="*/ 51 w 101"/>
                <a:gd name="T13" fmla="*/ 25 h 118"/>
                <a:gd name="T14" fmla="*/ 18 w 101"/>
                <a:gd name="T15" fmla="*/ 55 h 118"/>
                <a:gd name="T16" fmla="*/ 11 w 101"/>
                <a:gd name="T17" fmla="*/ 78 h 118"/>
                <a:gd name="T18" fmla="*/ 18 w 101"/>
                <a:gd name="T1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8">
                  <a:moveTo>
                    <a:pt x="18" y="97"/>
                  </a:moveTo>
                  <a:cubicBezTo>
                    <a:pt x="27" y="100"/>
                    <a:pt x="26" y="95"/>
                    <a:pt x="30" y="102"/>
                  </a:cubicBezTo>
                  <a:cubicBezTo>
                    <a:pt x="47" y="100"/>
                    <a:pt x="68" y="118"/>
                    <a:pt x="75" y="96"/>
                  </a:cubicBezTo>
                  <a:cubicBezTo>
                    <a:pt x="79" y="84"/>
                    <a:pt x="82" y="60"/>
                    <a:pt x="99" y="57"/>
                  </a:cubicBezTo>
                  <a:cubicBezTo>
                    <a:pt x="73" y="42"/>
                    <a:pt x="89" y="28"/>
                    <a:pt x="101" y="18"/>
                  </a:cubicBezTo>
                  <a:cubicBezTo>
                    <a:pt x="93" y="14"/>
                    <a:pt x="85" y="8"/>
                    <a:pt x="81" y="0"/>
                  </a:cubicBezTo>
                  <a:cubicBezTo>
                    <a:pt x="70" y="6"/>
                    <a:pt x="61" y="18"/>
                    <a:pt x="51" y="25"/>
                  </a:cubicBezTo>
                  <a:cubicBezTo>
                    <a:pt x="39" y="34"/>
                    <a:pt x="30" y="47"/>
                    <a:pt x="18" y="55"/>
                  </a:cubicBezTo>
                  <a:cubicBezTo>
                    <a:pt x="0" y="66"/>
                    <a:pt x="2" y="59"/>
                    <a:pt x="11" y="78"/>
                  </a:cubicBezTo>
                  <a:cubicBezTo>
                    <a:pt x="14" y="84"/>
                    <a:pt x="11" y="94"/>
                    <a:pt x="18" y="9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754" y="2034"/>
              <a:ext cx="112" cy="137"/>
            </a:xfrm>
            <a:custGeom>
              <a:avLst/>
              <a:gdLst>
                <a:gd name="T0" fmla="*/ 29 w 63"/>
                <a:gd name="T1" fmla="*/ 17 h 77"/>
                <a:gd name="T2" fmla="*/ 63 w 63"/>
                <a:gd name="T3" fmla="*/ 4 h 77"/>
                <a:gd name="T4" fmla="*/ 11 w 63"/>
                <a:gd name="T5" fmla="*/ 20 h 77"/>
                <a:gd name="T6" fmla="*/ 13 w 63"/>
                <a:gd name="T7" fmla="*/ 77 h 77"/>
                <a:gd name="T8" fmla="*/ 23 w 63"/>
                <a:gd name="T9" fmla="*/ 48 h 77"/>
                <a:gd name="T10" fmla="*/ 27 w 63"/>
                <a:gd name="T11" fmla="*/ 69 h 77"/>
                <a:gd name="T12" fmla="*/ 27 w 63"/>
                <a:gd name="T13" fmla="*/ 39 h 77"/>
                <a:gd name="T14" fmla="*/ 45 w 63"/>
                <a:gd name="T15" fmla="*/ 26 h 77"/>
                <a:gd name="T16" fmla="*/ 25 w 63"/>
                <a:gd name="T17" fmla="*/ 31 h 77"/>
                <a:gd name="T18" fmla="*/ 29 w 63"/>
                <a:gd name="T19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7">
                  <a:moveTo>
                    <a:pt x="29" y="17"/>
                  </a:moveTo>
                  <a:cubicBezTo>
                    <a:pt x="43" y="15"/>
                    <a:pt x="59" y="23"/>
                    <a:pt x="63" y="4"/>
                  </a:cubicBezTo>
                  <a:cubicBezTo>
                    <a:pt x="45" y="21"/>
                    <a:pt x="27" y="0"/>
                    <a:pt x="11" y="20"/>
                  </a:cubicBezTo>
                  <a:cubicBezTo>
                    <a:pt x="0" y="35"/>
                    <a:pt x="0" y="66"/>
                    <a:pt x="13" y="77"/>
                  </a:cubicBezTo>
                  <a:cubicBezTo>
                    <a:pt x="21" y="67"/>
                    <a:pt x="10" y="51"/>
                    <a:pt x="23" y="48"/>
                  </a:cubicBezTo>
                  <a:cubicBezTo>
                    <a:pt x="22" y="55"/>
                    <a:pt x="24" y="63"/>
                    <a:pt x="27" y="69"/>
                  </a:cubicBezTo>
                  <a:cubicBezTo>
                    <a:pt x="46" y="67"/>
                    <a:pt x="33" y="50"/>
                    <a:pt x="27" y="39"/>
                  </a:cubicBezTo>
                  <a:cubicBezTo>
                    <a:pt x="35" y="36"/>
                    <a:pt x="42" y="33"/>
                    <a:pt x="45" y="26"/>
                  </a:cubicBezTo>
                  <a:cubicBezTo>
                    <a:pt x="40" y="27"/>
                    <a:pt x="27" y="31"/>
                    <a:pt x="25" y="31"/>
                  </a:cubicBezTo>
                  <a:cubicBezTo>
                    <a:pt x="12" y="36"/>
                    <a:pt x="12" y="19"/>
                    <a:pt x="29" y="1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524" y="2162"/>
              <a:ext cx="179" cy="62"/>
            </a:xfrm>
            <a:custGeom>
              <a:avLst/>
              <a:gdLst>
                <a:gd name="T0" fmla="*/ 101 w 101"/>
                <a:gd name="T1" fmla="*/ 31 h 35"/>
                <a:gd name="T2" fmla="*/ 69 w 101"/>
                <a:gd name="T3" fmla="*/ 20 h 35"/>
                <a:gd name="T4" fmla="*/ 76 w 101"/>
                <a:gd name="T5" fmla="*/ 18 h 35"/>
                <a:gd name="T6" fmla="*/ 58 w 101"/>
                <a:gd name="T7" fmla="*/ 14 h 35"/>
                <a:gd name="T8" fmla="*/ 35 w 101"/>
                <a:gd name="T9" fmla="*/ 16 h 35"/>
                <a:gd name="T10" fmla="*/ 0 w 101"/>
                <a:gd name="T11" fmla="*/ 15 h 35"/>
                <a:gd name="T12" fmla="*/ 97 w 101"/>
                <a:gd name="T13" fmla="*/ 35 h 35"/>
                <a:gd name="T14" fmla="*/ 101 w 101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">
                  <a:moveTo>
                    <a:pt x="101" y="31"/>
                  </a:moveTo>
                  <a:cubicBezTo>
                    <a:pt x="90" y="27"/>
                    <a:pt x="80" y="25"/>
                    <a:pt x="69" y="20"/>
                  </a:cubicBezTo>
                  <a:cubicBezTo>
                    <a:pt x="72" y="19"/>
                    <a:pt x="74" y="19"/>
                    <a:pt x="76" y="18"/>
                  </a:cubicBezTo>
                  <a:cubicBezTo>
                    <a:pt x="70" y="19"/>
                    <a:pt x="64" y="17"/>
                    <a:pt x="58" y="14"/>
                  </a:cubicBezTo>
                  <a:cubicBezTo>
                    <a:pt x="51" y="12"/>
                    <a:pt x="42" y="16"/>
                    <a:pt x="35" y="16"/>
                  </a:cubicBezTo>
                  <a:cubicBezTo>
                    <a:pt x="19" y="14"/>
                    <a:pt x="14" y="0"/>
                    <a:pt x="0" y="15"/>
                  </a:cubicBezTo>
                  <a:cubicBezTo>
                    <a:pt x="26" y="31"/>
                    <a:pt x="72" y="33"/>
                    <a:pt x="97" y="35"/>
                  </a:cubicBezTo>
                  <a:cubicBezTo>
                    <a:pt x="98" y="34"/>
                    <a:pt x="99" y="33"/>
                    <a:pt x="101" y="3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658" y="2194"/>
              <a:ext cx="11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775" y="2215"/>
              <a:ext cx="54" cy="15"/>
            </a:xfrm>
            <a:custGeom>
              <a:avLst/>
              <a:gdLst>
                <a:gd name="T0" fmla="*/ 20 w 30"/>
                <a:gd name="T1" fmla="*/ 7 h 8"/>
                <a:gd name="T2" fmla="*/ 30 w 30"/>
                <a:gd name="T3" fmla="*/ 0 h 8"/>
                <a:gd name="T4" fmla="*/ 0 w 30"/>
                <a:gd name="T5" fmla="*/ 4 h 8"/>
                <a:gd name="T6" fmla="*/ 20 w 30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8">
                  <a:moveTo>
                    <a:pt x="20" y="7"/>
                  </a:moveTo>
                  <a:cubicBezTo>
                    <a:pt x="23" y="5"/>
                    <a:pt x="27" y="3"/>
                    <a:pt x="30" y="0"/>
                  </a:cubicBezTo>
                  <a:cubicBezTo>
                    <a:pt x="19" y="6"/>
                    <a:pt x="10" y="0"/>
                    <a:pt x="0" y="4"/>
                  </a:cubicBezTo>
                  <a:cubicBezTo>
                    <a:pt x="6" y="7"/>
                    <a:pt x="13" y="8"/>
                    <a:pt x="20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722" y="2214"/>
              <a:ext cx="37" cy="16"/>
            </a:xfrm>
            <a:custGeom>
              <a:avLst/>
              <a:gdLst>
                <a:gd name="T0" fmla="*/ 0 w 21"/>
                <a:gd name="T1" fmla="*/ 7 h 9"/>
                <a:gd name="T2" fmla="*/ 21 w 21"/>
                <a:gd name="T3" fmla="*/ 8 h 9"/>
                <a:gd name="T4" fmla="*/ 0 w 2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9">
                  <a:moveTo>
                    <a:pt x="0" y="7"/>
                  </a:moveTo>
                  <a:cubicBezTo>
                    <a:pt x="7" y="9"/>
                    <a:pt x="13" y="8"/>
                    <a:pt x="21" y="8"/>
                  </a:cubicBezTo>
                  <a:cubicBezTo>
                    <a:pt x="17" y="0"/>
                    <a:pt x="9" y="4"/>
                    <a:pt x="0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761" y="2231"/>
              <a:ext cx="29" cy="23"/>
            </a:xfrm>
            <a:custGeom>
              <a:avLst/>
              <a:gdLst>
                <a:gd name="T0" fmla="*/ 0 w 16"/>
                <a:gd name="T1" fmla="*/ 4 h 13"/>
                <a:gd name="T2" fmla="*/ 11 w 16"/>
                <a:gd name="T3" fmla="*/ 13 h 13"/>
                <a:gd name="T4" fmla="*/ 0 w 16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4"/>
                  </a:moveTo>
                  <a:cubicBezTo>
                    <a:pt x="7" y="5"/>
                    <a:pt x="7" y="10"/>
                    <a:pt x="11" y="13"/>
                  </a:cubicBezTo>
                  <a:cubicBezTo>
                    <a:pt x="16" y="6"/>
                    <a:pt x="10" y="0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706" y="2217"/>
              <a:ext cx="13" cy="11"/>
            </a:xfrm>
            <a:custGeom>
              <a:avLst/>
              <a:gdLst>
                <a:gd name="T0" fmla="*/ 4 w 7"/>
                <a:gd name="T1" fmla="*/ 6 h 6"/>
                <a:gd name="T2" fmla="*/ 7 w 7"/>
                <a:gd name="T3" fmla="*/ 3 h 6"/>
                <a:gd name="T4" fmla="*/ 1 w 7"/>
                <a:gd name="T5" fmla="*/ 0 h 6"/>
                <a:gd name="T6" fmla="*/ 4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5" y="5"/>
                    <a:pt x="6" y="4"/>
                    <a:pt x="7" y="3"/>
                  </a:cubicBezTo>
                  <a:cubicBezTo>
                    <a:pt x="5" y="1"/>
                    <a:pt x="2" y="1"/>
                    <a:pt x="1" y="0"/>
                  </a:cubicBezTo>
                  <a:cubicBezTo>
                    <a:pt x="2" y="2"/>
                    <a:pt x="0" y="4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836" y="2219"/>
              <a:ext cx="65" cy="35"/>
            </a:xfrm>
            <a:custGeom>
              <a:avLst/>
              <a:gdLst>
                <a:gd name="T0" fmla="*/ 16 w 37"/>
                <a:gd name="T1" fmla="*/ 10 h 20"/>
                <a:gd name="T2" fmla="*/ 37 w 37"/>
                <a:gd name="T3" fmla="*/ 2 h 20"/>
                <a:gd name="T4" fmla="*/ 4 w 37"/>
                <a:gd name="T5" fmla="*/ 20 h 20"/>
                <a:gd name="T6" fmla="*/ 16 w 37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0">
                  <a:moveTo>
                    <a:pt x="16" y="10"/>
                  </a:moveTo>
                  <a:cubicBezTo>
                    <a:pt x="24" y="10"/>
                    <a:pt x="31" y="7"/>
                    <a:pt x="37" y="2"/>
                  </a:cubicBezTo>
                  <a:cubicBezTo>
                    <a:pt x="25" y="0"/>
                    <a:pt x="0" y="7"/>
                    <a:pt x="4" y="20"/>
                  </a:cubicBezTo>
                  <a:cubicBezTo>
                    <a:pt x="11" y="19"/>
                    <a:pt x="14" y="15"/>
                    <a:pt x="16" y="1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022" y="2169"/>
              <a:ext cx="9" cy="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14 h 14"/>
                <a:gd name="T4" fmla="*/ 5 w 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cubicBezTo>
                    <a:pt x="3" y="5"/>
                    <a:pt x="0" y="9"/>
                    <a:pt x="2" y="14"/>
                  </a:cubicBezTo>
                  <a:cubicBezTo>
                    <a:pt x="5" y="9"/>
                    <a:pt x="5" y="4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882" y="2128"/>
              <a:ext cx="17" cy="13"/>
            </a:xfrm>
            <a:custGeom>
              <a:avLst/>
              <a:gdLst>
                <a:gd name="T0" fmla="*/ 7 w 10"/>
                <a:gd name="T1" fmla="*/ 7 h 7"/>
                <a:gd name="T2" fmla="*/ 10 w 10"/>
                <a:gd name="T3" fmla="*/ 2 h 7"/>
                <a:gd name="T4" fmla="*/ 0 w 10"/>
                <a:gd name="T5" fmla="*/ 0 h 7"/>
                <a:gd name="T6" fmla="*/ 7 w 1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7" y="7"/>
                  </a:moveTo>
                  <a:cubicBezTo>
                    <a:pt x="8" y="5"/>
                    <a:pt x="9" y="4"/>
                    <a:pt x="10" y="2"/>
                  </a:cubicBezTo>
                  <a:cubicBezTo>
                    <a:pt x="7" y="2"/>
                    <a:pt x="4" y="1"/>
                    <a:pt x="0" y="0"/>
                  </a:cubicBezTo>
                  <a:cubicBezTo>
                    <a:pt x="2" y="2"/>
                    <a:pt x="5" y="5"/>
                    <a:pt x="7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914" y="2121"/>
              <a:ext cx="51" cy="15"/>
            </a:xfrm>
            <a:custGeom>
              <a:avLst/>
              <a:gdLst>
                <a:gd name="T0" fmla="*/ 0 w 29"/>
                <a:gd name="T1" fmla="*/ 4 h 8"/>
                <a:gd name="T2" fmla="*/ 29 w 29"/>
                <a:gd name="T3" fmla="*/ 8 h 8"/>
                <a:gd name="T4" fmla="*/ 25 w 29"/>
                <a:gd name="T5" fmla="*/ 2 h 8"/>
                <a:gd name="T6" fmla="*/ 0 w 29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8">
                  <a:moveTo>
                    <a:pt x="0" y="4"/>
                  </a:moveTo>
                  <a:cubicBezTo>
                    <a:pt x="10" y="5"/>
                    <a:pt x="20" y="7"/>
                    <a:pt x="29" y="8"/>
                  </a:cubicBezTo>
                  <a:cubicBezTo>
                    <a:pt x="27" y="6"/>
                    <a:pt x="26" y="4"/>
                    <a:pt x="25" y="2"/>
                  </a:cubicBezTo>
                  <a:cubicBezTo>
                    <a:pt x="16" y="1"/>
                    <a:pt x="7" y="0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912" y="2070"/>
              <a:ext cx="7" cy="11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0 h 6"/>
                <a:gd name="T4" fmla="*/ 0 w 4"/>
                <a:gd name="T5" fmla="*/ 0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4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" y="2"/>
                    <a:pt x="3" y="4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907" y="2031"/>
              <a:ext cx="21" cy="39"/>
            </a:xfrm>
            <a:custGeom>
              <a:avLst/>
              <a:gdLst>
                <a:gd name="T0" fmla="*/ 3 w 12"/>
                <a:gd name="T1" fmla="*/ 0 h 22"/>
                <a:gd name="T2" fmla="*/ 4 w 12"/>
                <a:gd name="T3" fmla="*/ 22 h 22"/>
                <a:gd name="T4" fmla="*/ 11 w 12"/>
                <a:gd name="T5" fmla="*/ 19 h 22"/>
                <a:gd name="T6" fmla="*/ 3 w 1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2">
                  <a:moveTo>
                    <a:pt x="3" y="0"/>
                  </a:moveTo>
                  <a:cubicBezTo>
                    <a:pt x="0" y="8"/>
                    <a:pt x="1" y="15"/>
                    <a:pt x="4" y="22"/>
                  </a:cubicBezTo>
                  <a:cubicBezTo>
                    <a:pt x="5" y="21"/>
                    <a:pt x="7" y="18"/>
                    <a:pt x="11" y="19"/>
                  </a:cubicBezTo>
                  <a:cubicBezTo>
                    <a:pt x="12" y="12"/>
                    <a:pt x="11" y="6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275" y="2144"/>
              <a:ext cx="80" cy="41"/>
            </a:xfrm>
            <a:custGeom>
              <a:avLst/>
              <a:gdLst>
                <a:gd name="T0" fmla="*/ 0 w 45"/>
                <a:gd name="T1" fmla="*/ 14 h 23"/>
                <a:gd name="T2" fmla="*/ 10 w 45"/>
                <a:gd name="T3" fmla="*/ 21 h 23"/>
                <a:gd name="T4" fmla="*/ 36 w 45"/>
                <a:gd name="T5" fmla="*/ 0 h 23"/>
                <a:gd name="T6" fmla="*/ 0 w 45"/>
                <a:gd name="T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3">
                  <a:moveTo>
                    <a:pt x="0" y="14"/>
                  </a:moveTo>
                  <a:cubicBezTo>
                    <a:pt x="4" y="16"/>
                    <a:pt x="7" y="19"/>
                    <a:pt x="10" y="21"/>
                  </a:cubicBezTo>
                  <a:cubicBezTo>
                    <a:pt x="14" y="23"/>
                    <a:pt x="45" y="17"/>
                    <a:pt x="36" y="0"/>
                  </a:cubicBezTo>
                  <a:cubicBezTo>
                    <a:pt x="30" y="13"/>
                    <a:pt x="13" y="14"/>
                    <a:pt x="0" y="1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963" y="2073"/>
              <a:ext cx="355" cy="217"/>
            </a:xfrm>
            <a:custGeom>
              <a:avLst/>
              <a:gdLst>
                <a:gd name="T0" fmla="*/ 74 w 200"/>
                <a:gd name="T1" fmla="*/ 14 h 122"/>
                <a:gd name="T2" fmla="*/ 47 w 200"/>
                <a:gd name="T3" fmla="*/ 31 h 122"/>
                <a:gd name="T4" fmla="*/ 27 w 200"/>
                <a:gd name="T5" fmla="*/ 5 h 122"/>
                <a:gd name="T6" fmla="*/ 0 w 200"/>
                <a:gd name="T7" fmla="*/ 10 h 122"/>
                <a:gd name="T8" fmla="*/ 30 w 200"/>
                <a:gd name="T9" fmla="*/ 21 h 122"/>
                <a:gd name="T10" fmla="*/ 13 w 200"/>
                <a:gd name="T11" fmla="*/ 27 h 122"/>
                <a:gd name="T12" fmla="*/ 29 w 200"/>
                <a:gd name="T13" fmla="*/ 34 h 122"/>
                <a:gd name="T14" fmla="*/ 71 w 200"/>
                <a:gd name="T15" fmla="*/ 79 h 122"/>
                <a:gd name="T16" fmla="*/ 102 w 200"/>
                <a:gd name="T17" fmla="*/ 87 h 122"/>
                <a:gd name="T18" fmla="*/ 123 w 200"/>
                <a:gd name="T19" fmla="*/ 90 h 122"/>
                <a:gd name="T20" fmla="*/ 133 w 200"/>
                <a:gd name="T21" fmla="*/ 75 h 122"/>
                <a:gd name="T22" fmla="*/ 200 w 200"/>
                <a:gd name="T23" fmla="*/ 99 h 122"/>
                <a:gd name="T24" fmla="*/ 163 w 200"/>
                <a:gd name="T25" fmla="*/ 68 h 122"/>
                <a:gd name="T26" fmla="*/ 100 w 200"/>
                <a:gd name="T27" fmla="*/ 23 h 122"/>
                <a:gd name="T28" fmla="*/ 74 w 200"/>
                <a:gd name="T29" fmla="*/ 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" h="122">
                  <a:moveTo>
                    <a:pt x="74" y="14"/>
                  </a:moveTo>
                  <a:cubicBezTo>
                    <a:pt x="66" y="10"/>
                    <a:pt x="53" y="31"/>
                    <a:pt x="47" y="31"/>
                  </a:cubicBezTo>
                  <a:cubicBezTo>
                    <a:pt x="33" y="29"/>
                    <a:pt x="36" y="10"/>
                    <a:pt x="27" y="5"/>
                  </a:cubicBezTo>
                  <a:cubicBezTo>
                    <a:pt x="17" y="0"/>
                    <a:pt x="8" y="4"/>
                    <a:pt x="0" y="10"/>
                  </a:cubicBezTo>
                  <a:cubicBezTo>
                    <a:pt x="9" y="18"/>
                    <a:pt x="18" y="25"/>
                    <a:pt x="30" y="21"/>
                  </a:cubicBezTo>
                  <a:cubicBezTo>
                    <a:pt x="24" y="23"/>
                    <a:pt x="19" y="26"/>
                    <a:pt x="13" y="27"/>
                  </a:cubicBezTo>
                  <a:cubicBezTo>
                    <a:pt x="17" y="35"/>
                    <a:pt x="22" y="43"/>
                    <a:pt x="29" y="34"/>
                  </a:cubicBezTo>
                  <a:cubicBezTo>
                    <a:pt x="33" y="40"/>
                    <a:pt x="105" y="61"/>
                    <a:pt x="71" y="79"/>
                  </a:cubicBezTo>
                  <a:cubicBezTo>
                    <a:pt x="81" y="82"/>
                    <a:pt x="93" y="85"/>
                    <a:pt x="102" y="87"/>
                  </a:cubicBezTo>
                  <a:cubicBezTo>
                    <a:pt x="109" y="89"/>
                    <a:pt x="115" y="92"/>
                    <a:pt x="123" y="90"/>
                  </a:cubicBezTo>
                  <a:cubicBezTo>
                    <a:pt x="126" y="89"/>
                    <a:pt x="126" y="77"/>
                    <a:pt x="133" y="75"/>
                  </a:cubicBezTo>
                  <a:cubicBezTo>
                    <a:pt x="151" y="69"/>
                    <a:pt x="185" y="122"/>
                    <a:pt x="200" y="99"/>
                  </a:cubicBezTo>
                  <a:cubicBezTo>
                    <a:pt x="182" y="95"/>
                    <a:pt x="175" y="81"/>
                    <a:pt x="163" y="68"/>
                  </a:cubicBezTo>
                  <a:cubicBezTo>
                    <a:pt x="183" y="53"/>
                    <a:pt x="111" y="31"/>
                    <a:pt x="100" y="23"/>
                  </a:cubicBezTo>
                  <a:cubicBezTo>
                    <a:pt x="99" y="24"/>
                    <a:pt x="83" y="18"/>
                    <a:pt x="74" y="1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323" y="2116"/>
              <a:ext cx="36" cy="36"/>
            </a:xfrm>
            <a:custGeom>
              <a:avLst/>
              <a:gdLst>
                <a:gd name="T0" fmla="*/ 0 w 20"/>
                <a:gd name="T1" fmla="*/ 0 h 20"/>
                <a:gd name="T2" fmla="*/ 18 w 20"/>
                <a:gd name="T3" fmla="*/ 20 h 20"/>
                <a:gd name="T4" fmla="*/ 0 w 2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cubicBezTo>
                    <a:pt x="8" y="5"/>
                    <a:pt x="15" y="12"/>
                    <a:pt x="18" y="20"/>
                  </a:cubicBezTo>
                  <a:cubicBezTo>
                    <a:pt x="20" y="14"/>
                    <a:pt x="9" y="5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380" y="2169"/>
              <a:ext cx="18" cy="23"/>
            </a:xfrm>
            <a:custGeom>
              <a:avLst/>
              <a:gdLst>
                <a:gd name="T0" fmla="*/ 5 w 10"/>
                <a:gd name="T1" fmla="*/ 7 h 13"/>
                <a:gd name="T2" fmla="*/ 7 w 10"/>
                <a:gd name="T3" fmla="*/ 13 h 13"/>
                <a:gd name="T4" fmla="*/ 10 w 10"/>
                <a:gd name="T5" fmla="*/ 10 h 13"/>
                <a:gd name="T6" fmla="*/ 0 w 10"/>
                <a:gd name="T7" fmla="*/ 0 h 13"/>
                <a:gd name="T8" fmla="*/ 5 w 10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5" y="7"/>
                  </a:moveTo>
                  <a:cubicBezTo>
                    <a:pt x="6" y="9"/>
                    <a:pt x="5" y="11"/>
                    <a:pt x="7" y="13"/>
                  </a:cubicBezTo>
                  <a:cubicBezTo>
                    <a:pt x="8" y="12"/>
                    <a:pt x="9" y="11"/>
                    <a:pt x="10" y="10"/>
                  </a:cubicBezTo>
                  <a:cubicBezTo>
                    <a:pt x="7" y="6"/>
                    <a:pt x="3" y="3"/>
                    <a:pt x="0" y="0"/>
                  </a:cubicBezTo>
                  <a:cubicBezTo>
                    <a:pt x="2" y="2"/>
                    <a:pt x="3" y="5"/>
                    <a:pt x="5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508" y="2260"/>
              <a:ext cx="1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508" y="22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499" y="2251"/>
              <a:ext cx="9" cy="9"/>
            </a:xfrm>
            <a:custGeom>
              <a:avLst/>
              <a:gdLst>
                <a:gd name="T0" fmla="*/ 5 w 5"/>
                <a:gd name="T1" fmla="*/ 5 h 5"/>
                <a:gd name="T2" fmla="*/ 0 w 5"/>
                <a:gd name="T3" fmla="*/ 0 h 5"/>
                <a:gd name="T4" fmla="*/ 5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2" y="2"/>
                    <a:pt x="0" y="0"/>
                  </a:cubicBezTo>
                  <a:cubicBezTo>
                    <a:pt x="1" y="1"/>
                    <a:pt x="4" y="4"/>
                    <a:pt x="5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472" y="2242"/>
              <a:ext cx="20" cy="7"/>
            </a:xfrm>
            <a:custGeom>
              <a:avLst/>
              <a:gdLst>
                <a:gd name="T0" fmla="*/ 11 w 11"/>
                <a:gd name="T1" fmla="*/ 4 h 4"/>
                <a:gd name="T2" fmla="*/ 0 w 11"/>
                <a:gd name="T3" fmla="*/ 0 h 4"/>
                <a:gd name="T4" fmla="*/ 11 w 1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7" y="3"/>
                    <a:pt x="3" y="1"/>
                    <a:pt x="0" y="0"/>
                  </a:cubicBezTo>
                  <a:cubicBezTo>
                    <a:pt x="3" y="2"/>
                    <a:pt x="8" y="3"/>
                    <a:pt x="11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474" y="2217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10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3" y="6"/>
                    <a:pt x="6" y="7"/>
                    <a:pt x="10" y="11"/>
                  </a:cubicBezTo>
                  <a:cubicBezTo>
                    <a:pt x="7" y="7"/>
                    <a:pt x="5" y="3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440" y="2203"/>
              <a:ext cx="22" cy="12"/>
            </a:xfrm>
            <a:custGeom>
              <a:avLst/>
              <a:gdLst>
                <a:gd name="T0" fmla="*/ 12 w 12"/>
                <a:gd name="T1" fmla="*/ 7 h 7"/>
                <a:gd name="T2" fmla="*/ 0 w 12"/>
                <a:gd name="T3" fmla="*/ 0 h 7"/>
                <a:gd name="T4" fmla="*/ 12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12" y="7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1" y="1"/>
                    <a:pt x="6" y="7"/>
                    <a:pt x="12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410" y="2187"/>
              <a:ext cx="14" cy="9"/>
            </a:xfrm>
            <a:custGeom>
              <a:avLst/>
              <a:gdLst>
                <a:gd name="T0" fmla="*/ 8 w 8"/>
                <a:gd name="T1" fmla="*/ 5 h 5"/>
                <a:gd name="T2" fmla="*/ 0 w 8"/>
                <a:gd name="T3" fmla="*/ 0 h 5"/>
                <a:gd name="T4" fmla="*/ 8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5" y="3"/>
                    <a:pt x="3" y="2"/>
                    <a:pt x="0" y="0"/>
                  </a:cubicBezTo>
                  <a:cubicBezTo>
                    <a:pt x="1" y="1"/>
                    <a:pt x="2" y="4"/>
                    <a:pt x="8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5199" y="2813"/>
              <a:ext cx="76" cy="91"/>
            </a:xfrm>
            <a:custGeom>
              <a:avLst/>
              <a:gdLst>
                <a:gd name="T0" fmla="*/ 19 w 43"/>
                <a:gd name="T1" fmla="*/ 11 h 51"/>
                <a:gd name="T2" fmla="*/ 0 w 43"/>
                <a:gd name="T3" fmla="*/ 11 h 51"/>
                <a:gd name="T4" fmla="*/ 26 w 43"/>
                <a:gd name="T5" fmla="*/ 41 h 51"/>
                <a:gd name="T6" fmla="*/ 19 w 43"/>
                <a:gd name="T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1">
                  <a:moveTo>
                    <a:pt x="19" y="11"/>
                  </a:moveTo>
                  <a:cubicBezTo>
                    <a:pt x="13" y="9"/>
                    <a:pt x="6" y="9"/>
                    <a:pt x="0" y="11"/>
                  </a:cubicBezTo>
                  <a:cubicBezTo>
                    <a:pt x="2" y="21"/>
                    <a:pt x="13" y="51"/>
                    <a:pt x="26" y="41"/>
                  </a:cubicBezTo>
                  <a:cubicBezTo>
                    <a:pt x="40" y="30"/>
                    <a:pt x="43" y="0"/>
                    <a:pt x="19" y="1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252" y="2810"/>
              <a:ext cx="13" cy="11"/>
            </a:xfrm>
            <a:custGeom>
              <a:avLst/>
              <a:gdLst>
                <a:gd name="T0" fmla="*/ 6 w 7"/>
                <a:gd name="T1" fmla="*/ 6 h 6"/>
                <a:gd name="T2" fmla="*/ 7 w 7"/>
                <a:gd name="T3" fmla="*/ 0 h 6"/>
                <a:gd name="T4" fmla="*/ 6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4"/>
                    <a:pt x="7" y="2"/>
                    <a:pt x="7" y="0"/>
                  </a:cubicBezTo>
                  <a:cubicBezTo>
                    <a:pt x="5" y="3"/>
                    <a:pt x="0" y="0"/>
                    <a:pt x="6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944" y="2274"/>
              <a:ext cx="25" cy="9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0 h 5"/>
                <a:gd name="T4" fmla="*/ 0 w 14"/>
                <a:gd name="T5" fmla="*/ 1 h 5"/>
                <a:gd name="T6" fmla="*/ 14 w 1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3"/>
                    <a:pt x="14" y="1"/>
                    <a:pt x="14" y="0"/>
                  </a:cubicBezTo>
                  <a:cubicBezTo>
                    <a:pt x="9" y="0"/>
                    <a:pt x="5" y="0"/>
                    <a:pt x="0" y="1"/>
                  </a:cubicBezTo>
                  <a:cubicBezTo>
                    <a:pt x="4" y="4"/>
                    <a:pt x="9" y="4"/>
                    <a:pt x="14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648" y="2263"/>
              <a:ext cx="712" cy="549"/>
            </a:xfrm>
            <a:custGeom>
              <a:avLst/>
              <a:gdLst>
                <a:gd name="T0" fmla="*/ 376 w 402"/>
                <a:gd name="T1" fmla="*/ 131 h 309"/>
                <a:gd name="T2" fmla="*/ 371 w 402"/>
                <a:gd name="T3" fmla="*/ 118 h 309"/>
                <a:gd name="T4" fmla="*/ 360 w 402"/>
                <a:gd name="T5" fmla="*/ 114 h 309"/>
                <a:gd name="T6" fmla="*/ 346 w 402"/>
                <a:gd name="T7" fmla="*/ 93 h 309"/>
                <a:gd name="T8" fmla="*/ 329 w 402"/>
                <a:gd name="T9" fmla="*/ 78 h 309"/>
                <a:gd name="T10" fmla="*/ 307 w 402"/>
                <a:gd name="T11" fmla="*/ 37 h 309"/>
                <a:gd name="T12" fmla="*/ 293 w 402"/>
                <a:gd name="T13" fmla="*/ 0 h 309"/>
                <a:gd name="T14" fmla="*/ 265 w 402"/>
                <a:gd name="T15" fmla="*/ 70 h 309"/>
                <a:gd name="T16" fmla="*/ 234 w 402"/>
                <a:gd name="T17" fmla="*/ 19 h 309"/>
                <a:gd name="T18" fmla="*/ 187 w 402"/>
                <a:gd name="T19" fmla="*/ 5 h 309"/>
                <a:gd name="T20" fmla="*/ 193 w 402"/>
                <a:gd name="T21" fmla="*/ 13 h 309"/>
                <a:gd name="T22" fmla="*/ 161 w 402"/>
                <a:gd name="T23" fmla="*/ 44 h 309"/>
                <a:gd name="T24" fmla="*/ 148 w 402"/>
                <a:gd name="T25" fmla="*/ 45 h 309"/>
                <a:gd name="T26" fmla="*/ 112 w 402"/>
                <a:gd name="T27" fmla="*/ 59 h 309"/>
                <a:gd name="T28" fmla="*/ 105 w 402"/>
                <a:gd name="T29" fmla="*/ 56 h 309"/>
                <a:gd name="T30" fmla="*/ 101 w 402"/>
                <a:gd name="T31" fmla="*/ 66 h 309"/>
                <a:gd name="T32" fmla="*/ 96 w 402"/>
                <a:gd name="T33" fmla="*/ 59 h 309"/>
                <a:gd name="T34" fmla="*/ 50 w 402"/>
                <a:gd name="T35" fmla="*/ 97 h 309"/>
                <a:gd name="T36" fmla="*/ 9 w 402"/>
                <a:gd name="T37" fmla="*/ 114 h 309"/>
                <a:gd name="T38" fmla="*/ 9 w 402"/>
                <a:gd name="T39" fmla="*/ 160 h 309"/>
                <a:gd name="T40" fmla="*/ 6 w 402"/>
                <a:gd name="T41" fmla="*/ 156 h 309"/>
                <a:gd name="T42" fmla="*/ 27 w 402"/>
                <a:gd name="T43" fmla="*/ 223 h 309"/>
                <a:gd name="T44" fmla="*/ 38 w 402"/>
                <a:gd name="T45" fmla="*/ 254 h 309"/>
                <a:gd name="T46" fmla="*/ 75 w 402"/>
                <a:gd name="T47" fmla="*/ 244 h 309"/>
                <a:gd name="T48" fmla="*/ 158 w 402"/>
                <a:gd name="T49" fmla="*/ 218 h 309"/>
                <a:gd name="T50" fmla="*/ 222 w 402"/>
                <a:gd name="T51" fmla="*/ 253 h 309"/>
                <a:gd name="T52" fmla="*/ 244 w 402"/>
                <a:gd name="T53" fmla="*/ 230 h 309"/>
                <a:gd name="T54" fmla="*/ 234 w 402"/>
                <a:gd name="T55" fmla="*/ 254 h 309"/>
                <a:gd name="T56" fmla="*/ 238 w 402"/>
                <a:gd name="T57" fmla="*/ 257 h 309"/>
                <a:gd name="T58" fmla="*/ 247 w 402"/>
                <a:gd name="T59" fmla="*/ 246 h 309"/>
                <a:gd name="T60" fmla="*/ 249 w 402"/>
                <a:gd name="T61" fmla="*/ 260 h 309"/>
                <a:gd name="T62" fmla="*/ 260 w 402"/>
                <a:gd name="T63" fmla="*/ 259 h 309"/>
                <a:gd name="T64" fmla="*/ 310 w 402"/>
                <a:gd name="T65" fmla="*/ 292 h 309"/>
                <a:gd name="T66" fmla="*/ 329 w 402"/>
                <a:gd name="T67" fmla="*/ 299 h 309"/>
                <a:gd name="T68" fmla="*/ 339 w 402"/>
                <a:gd name="T69" fmla="*/ 290 h 309"/>
                <a:gd name="T70" fmla="*/ 366 w 402"/>
                <a:gd name="T71" fmla="*/ 275 h 309"/>
                <a:gd name="T72" fmla="*/ 394 w 402"/>
                <a:gd name="T73" fmla="*/ 213 h 309"/>
                <a:gd name="T74" fmla="*/ 390 w 402"/>
                <a:gd name="T75" fmla="*/ 146 h 309"/>
                <a:gd name="T76" fmla="*/ 376 w 402"/>
                <a:gd name="T77" fmla="*/ 13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2" h="309">
                  <a:moveTo>
                    <a:pt x="376" y="131"/>
                  </a:moveTo>
                  <a:cubicBezTo>
                    <a:pt x="372" y="127"/>
                    <a:pt x="374" y="122"/>
                    <a:pt x="371" y="118"/>
                  </a:cubicBezTo>
                  <a:cubicBezTo>
                    <a:pt x="369" y="115"/>
                    <a:pt x="362" y="117"/>
                    <a:pt x="360" y="114"/>
                  </a:cubicBezTo>
                  <a:cubicBezTo>
                    <a:pt x="354" y="107"/>
                    <a:pt x="352" y="100"/>
                    <a:pt x="346" y="93"/>
                  </a:cubicBezTo>
                  <a:cubicBezTo>
                    <a:pt x="340" y="87"/>
                    <a:pt x="332" y="87"/>
                    <a:pt x="329" y="78"/>
                  </a:cubicBezTo>
                  <a:cubicBezTo>
                    <a:pt x="324" y="64"/>
                    <a:pt x="322" y="42"/>
                    <a:pt x="307" y="37"/>
                  </a:cubicBezTo>
                  <a:cubicBezTo>
                    <a:pt x="300" y="34"/>
                    <a:pt x="295" y="8"/>
                    <a:pt x="293" y="0"/>
                  </a:cubicBezTo>
                  <a:cubicBezTo>
                    <a:pt x="282" y="7"/>
                    <a:pt x="284" y="81"/>
                    <a:pt x="265" y="70"/>
                  </a:cubicBezTo>
                  <a:cubicBezTo>
                    <a:pt x="247" y="59"/>
                    <a:pt x="202" y="42"/>
                    <a:pt x="234" y="19"/>
                  </a:cubicBezTo>
                  <a:cubicBezTo>
                    <a:pt x="229" y="12"/>
                    <a:pt x="199" y="10"/>
                    <a:pt x="187" y="5"/>
                  </a:cubicBezTo>
                  <a:cubicBezTo>
                    <a:pt x="189" y="8"/>
                    <a:pt x="191" y="11"/>
                    <a:pt x="193" y="13"/>
                  </a:cubicBezTo>
                  <a:cubicBezTo>
                    <a:pt x="174" y="18"/>
                    <a:pt x="163" y="22"/>
                    <a:pt x="161" y="44"/>
                  </a:cubicBezTo>
                  <a:cubicBezTo>
                    <a:pt x="159" y="44"/>
                    <a:pt x="150" y="45"/>
                    <a:pt x="148" y="45"/>
                  </a:cubicBezTo>
                  <a:cubicBezTo>
                    <a:pt x="144" y="17"/>
                    <a:pt x="116" y="44"/>
                    <a:pt x="112" y="59"/>
                  </a:cubicBezTo>
                  <a:cubicBezTo>
                    <a:pt x="110" y="58"/>
                    <a:pt x="107" y="57"/>
                    <a:pt x="105" y="56"/>
                  </a:cubicBezTo>
                  <a:cubicBezTo>
                    <a:pt x="104" y="59"/>
                    <a:pt x="102" y="63"/>
                    <a:pt x="101" y="66"/>
                  </a:cubicBezTo>
                  <a:cubicBezTo>
                    <a:pt x="99" y="64"/>
                    <a:pt x="98" y="62"/>
                    <a:pt x="96" y="59"/>
                  </a:cubicBezTo>
                  <a:cubicBezTo>
                    <a:pt x="86" y="85"/>
                    <a:pt x="77" y="89"/>
                    <a:pt x="50" y="97"/>
                  </a:cubicBezTo>
                  <a:cubicBezTo>
                    <a:pt x="39" y="100"/>
                    <a:pt x="14" y="116"/>
                    <a:pt x="9" y="114"/>
                  </a:cubicBezTo>
                  <a:cubicBezTo>
                    <a:pt x="0" y="128"/>
                    <a:pt x="7" y="145"/>
                    <a:pt x="9" y="160"/>
                  </a:cubicBezTo>
                  <a:cubicBezTo>
                    <a:pt x="8" y="159"/>
                    <a:pt x="7" y="157"/>
                    <a:pt x="6" y="156"/>
                  </a:cubicBezTo>
                  <a:cubicBezTo>
                    <a:pt x="3" y="175"/>
                    <a:pt x="24" y="203"/>
                    <a:pt x="27" y="223"/>
                  </a:cubicBezTo>
                  <a:cubicBezTo>
                    <a:pt x="30" y="239"/>
                    <a:pt x="11" y="249"/>
                    <a:pt x="38" y="254"/>
                  </a:cubicBezTo>
                  <a:cubicBezTo>
                    <a:pt x="52" y="256"/>
                    <a:pt x="62" y="248"/>
                    <a:pt x="75" y="244"/>
                  </a:cubicBezTo>
                  <a:cubicBezTo>
                    <a:pt x="103" y="237"/>
                    <a:pt x="129" y="232"/>
                    <a:pt x="158" y="218"/>
                  </a:cubicBezTo>
                  <a:cubicBezTo>
                    <a:pt x="189" y="203"/>
                    <a:pt x="209" y="232"/>
                    <a:pt x="222" y="253"/>
                  </a:cubicBezTo>
                  <a:cubicBezTo>
                    <a:pt x="233" y="248"/>
                    <a:pt x="237" y="238"/>
                    <a:pt x="244" y="230"/>
                  </a:cubicBezTo>
                  <a:cubicBezTo>
                    <a:pt x="245" y="239"/>
                    <a:pt x="242" y="248"/>
                    <a:pt x="234" y="254"/>
                  </a:cubicBezTo>
                  <a:cubicBezTo>
                    <a:pt x="235" y="255"/>
                    <a:pt x="237" y="256"/>
                    <a:pt x="238" y="257"/>
                  </a:cubicBezTo>
                  <a:cubicBezTo>
                    <a:pt x="241" y="252"/>
                    <a:pt x="246" y="252"/>
                    <a:pt x="247" y="246"/>
                  </a:cubicBezTo>
                  <a:cubicBezTo>
                    <a:pt x="247" y="251"/>
                    <a:pt x="250" y="254"/>
                    <a:pt x="249" y="260"/>
                  </a:cubicBezTo>
                  <a:cubicBezTo>
                    <a:pt x="252" y="259"/>
                    <a:pt x="256" y="261"/>
                    <a:pt x="260" y="259"/>
                  </a:cubicBezTo>
                  <a:cubicBezTo>
                    <a:pt x="268" y="280"/>
                    <a:pt x="282" y="309"/>
                    <a:pt x="310" y="292"/>
                  </a:cubicBezTo>
                  <a:cubicBezTo>
                    <a:pt x="315" y="289"/>
                    <a:pt x="323" y="296"/>
                    <a:pt x="329" y="299"/>
                  </a:cubicBezTo>
                  <a:cubicBezTo>
                    <a:pt x="333" y="301"/>
                    <a:pt x="334" y="293"/>
                    <a:pt x="339" y="290"/>
                  </a:cubicBezTo>
                  <a:cubicBezTo>
                    <a:pt x="349" y="285"/>
                    <a:pt x="360" y="284"/>
                    <a:pt x="366" y="275"/>
                  </a:cubicBezTo>
                  <a:cubicBezTo>
                    <a:pt x="368" y="251"/>
                    <a:pt x="386" y="234"/>
                    <a:pt x="394" y="213"/>
                  </a:cubicBezTo>
                  <a:cubicBezTo>
                    <a:pt x="401" y="194"/>
                    <a:pt x="402" y="164"/>
                    <a:pt x="390" y="146"/>
                  </a:cubicBezTo>
                  <a:cubicBezTo>
                    <a:pt x="388" y="142"/>
                    <a:pt x="381" y="136"/>
                    <a:pt x="376" y="13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596" y="2961"/>
              <a:ext cx="13" cy="10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0 h 6"/>
                <a:gd name="T6" fmla="*/ 0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2" y="4"/>
                    <a:pt x="4" y="2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563" y="2828"/>
              <a:ext cx="172" cy="136"/>
            </a:xfrm>
            <a:custGeom>
              <a:avLst/>
              <a:gdLst>
                <a:gd name="T0" fmla="*/ 75 w 97"/>
                <a:gd name="T1" fmla="*/ 8 h 77"/>
                <a:gd name="T2" fmla="*/ 70 w 97"/>
                <a:gd name="T3" fmla="*/ 0 h 77"/>
                <a:gd name="T4" fmla="*/ 55 w 97"/>
                <a:gd name="T5" fmla="*/ 20 h 77"/>
                <a:gd name="T6" fmla="*/ 16 w 97"/>
                <a:gd name="T7" fmla="*/ 53 h 77"/>
                <a:gd name="T8" fmla="*/ 42 w 97"/>
                <a:gd name="T9" fmla="*/ 71 h 77"/>
                <a:gd name="T10" fmla="*/ 55 w 97"/>
                <a:gd name="T11" fmla="*/ 50 h 77"/>
                <a:gd name="T12" fmla="*/ 71 w 97"/>
                <a:gd name="T13" fmla="*/ 34 h 77"/>
                <a:gd name="T14" fmla="*/ 75 w 97"/>
                <a:gd name="T15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77">
                  <a:moveTo>
                    <a:pt x="75" y="8"/>
                  </a:moveTo>
                  <a:cubicBezTo>
                    <a:pt x="74" y="5"/>
                    <a:pt x="72" y="3"/>
                    <a:pt x="70" y="0"/>
                  </a:cubicBezTo>
                  <a:cubicBezTo>
                    <a:pt x="64" y="6"/>
                    <a:pt x="60" y="14"/>
                    <a:pt x="55" y="20"/>
                  </a:cubicBezTo>
                  <a:cubicBezTo>
                    <a:pt x="45" y="35"/>
                    <a:pt x="28" y="41"/>
                    <a:pt x="16" y="53"/>
                  </a:cubicBezTo>
                  <a:cubicBezTo>
                    <a:pt x="0" y="68"/>
                    <a:pt x="31" y="77"/>
                    <a:pt x="42" y="71"/>
                  </a:cubicBezTo>
                  <a:cubicBezTo>
                    <a:pt x="50" y="66"/>
                    <a:pt x="49" y="56"/>
                    <a:pt x="55" y="50"/>
                  </a:cubicBezTo>
                  <a:cubicBezTo>
                    <a:pt x="60" y="45"/>
                    <a:pt x="71" y="38"/>
                    <a:pt x="71" y="34"/>
                  </a:cubicBezTo>
                  <a:cubicBezTo>
                    <a:pt x="71" y="28"/>
                    <a:pt x="97" y="0"/>
                    <a:pt x="75" y="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88" y="2702"/>
              <a:ext cx="109" cy="149"/>
            </a:xfrm>
            <a:custGeom>
              <a:avLst/>
              <a:gdLst>
                <a:gd name="T0" fmla="*/ 29 w 61"/>
                <a:gd name="T1" fmla="*/ 25 h 84"/>
                <a:gd name="T2" fmla="*/ 0 w 61"/>
                <a:gd name="T3" fmla="*/ 0 h 84"/>
                <a:gd name="T4" fmla="*/ 18 w 61"/>
                <a:gd name="T5" fmla="*/ 31 h 84"/>
                <a:gd name="T6" fmla="*/ 10 w 61"/>
                <a:gd name="T7" fmla="*/ 56 h 84"/>
                <a:gd name="T8" fmla="*/ 28 w 61"/>
                <a:gd name="T9" fmla="*/ 79 h 84"/>
                <a:gd name="T10" fmla="*/ 44 w 61"/>
                <a:gd name="T11" fmla="*/ 56 h 84"/>
                <a:gd name="T12" fmla="*/ 55 w 61"/>
                <a:gd name="T13" fmla="*/ 37 h 84"/>
                <a:gd name="T14" fmla="*/ 29 w 61"/>
                <a:gd name="T15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4">
                  <a:moveTo>
                    <a:pt x="29" y="25"/>
                  </a:moveTo>
                  <a:cubicBezTo>
                    <a:pt x="20" y="32"/>
                    <a:pt x="11" y="7"/>
                    <a:pt x="0" y="0"/>
                  </a:cubicBezTo>
                  <a:cubicBezTo>
                    <a:pt x="3" y="14"/>
                    <a:pt x="15" y="18"/>
                    <a:pt x="18" y="31"/>
                  </a:cubicBezTo>
                  <a:cubicBezTo>
                    <a:pt x="20" y="35"/>
                    <a:pt x="18" y="49"/>
                    <a:pt x="10" y="56"/>
                  </a:cubicBezTo>
                  <a:cubicBezTo>
                    <a:pt x="23" y="62"/>
                    <a:pt x="18" y="84"/>
                    <a:pt x="28" y="79"/>
                  </a:cubicBezTo>
                  <a:cubicBezTo>
                    <a:pt x="37" y="74"/>
                    <a:pt x="38" y="60"/>
                    <a:pt x="44" y="56"/>
                  </a:cubicBezTo>
                  <a:cubicBezTo>
                    <a:pt x="46" y="55"/>
                    <a:pt x="61" y="41"/>
                    <a:pt x="55" y="37"/>
                  </a:cubicBezTo>
                  <a:cubicBezTo>
                    <a:pt x="47" y="31"/>
                    <a:pt x="30" y="47"/>
                    <a:pt x="29" y="2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765" y="2380"/>
              <a:ext cx="26" cy="16"/>
            </a:xfrm>
            <a:custGeom>
              <a:avLst/>
              <a:gdLst>
                <a:gd name="T0" fmla="*/ 7 w 15"/>
                <a:gd name="T1" fmla="*/ 0 h 9"/>
                <a:gd name="T2" fmla="*/ 0 w 15"/>
                <a:gd name="T3" fmla="*/ 6 h 9"/>
                <a:gd name="T4" fmla="*/ 7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7" y="0"/>
                  </a:moveTo>
                  <a:cubicBezTo>
                    <a:pt x="5" y="2"/>
                    <a:pt x="2" y="4"/>
                    <a:pt x="0" y="6"/>
                  </a:cubicBezTo>
                  <a:cubicBezTo>
                    <a:pt x="9" y="9"/>
                    <a:pt x="15" y="8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788" y="2363"/>
              <a:ext cx="19" cy="12"/>
            </a:xfrm>
            <a:custGeom>
              <a:avLst/>
              <a:gdLst>
                <a:gd name="T0" fmla="*/ 2 w 11"/>
                <a:gd name="T1" fmla="*/ 7 h 7"/>
                <a:gd name="T2" fmla="*/ 11 w 11"/>
                <a:gd name="T3" fmla="*/ 0 h 7"/>
                <a:gd name="T4" fmla="*/ 0 w 11"/>
                <a:gd name="T5" fmla="*/ 4 h 7"/>
                <a:gd name="T6" fmla="*/ 2 w 11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2" y="7"/>
                  </a:moveTo>
                  <a:cubicBezTo>
                    <a:pt x="8" y="6"/>
                    <a:pt x="9" y="1"/>
                    <a:pt x="11" y="0"/>
                  </a:cubicBezTo>
                  <a:cubicBezTo>
                    <a:pt x="7" y="1"/>
                    <a:pt x="4" y="3"/>
                    <a:pt x="0" y="4"/>
                  </a:cubicBezTo>
                  <a:cubicBezTo>
                    <a:pt x="1" y="5"/>
                    <a:pt x="2" y="6"/>
                    <a:pt x="2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4880" y="196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798" y="1901"/>
              <a:ext cx="94" cy="75"/>
            </a:xfrm>
            <a:custGeom>
              <a:avLst/>
              <a:gdLst>
                <a:gd name="T0" fmla="*/ 38 w 53"/>
                <a:gd name="T1" fmla="*/ 0 h 42"/>
                <a:gd name="T2" fmla="*/ 8 w 53"/>
                <a:gd name="T3" fmla="*/ 35 h 42"/>
                <a:gd name="T4" fmla="*/ 14 w 53"/>
                <a:gd name="T5" fmla="*/ 22 h 42"/>
                <a:gd name="T6" fmla="*/ 38 w 53"/>
                <a:gd name="T7" fmla="*/ 42 h 42"/>
                <a:gd name="T8" fmla="*/ 43 w 53"/>
                <a:gd name="T9" fmla="*/ 30 h 42"/>
                <a:gd name="T10" fmla="*/ 46 w 53"/>
                <a:gd name="T11" fmla="*/ 36 h 42"/>
                <a:gd name="T12" fmla="*/ 38 w 5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2">
                  <a:moveTo>
                    <a:pt x="38" y="0"/>
                  </a:moveTo>
                  <a:cubicBezTo>
                    <a:pt x="34" y="24"/>
                    <a:pt x="0" y="4"/>
                    <a:pt x="8" y="35"/>
                  </a:cubicBezTo>
                  <a:cubicBezTo>
                    <a:pt x="9" y="31"/>
                    <a:pt x="12" y="27"/>
                    <a:pt x="14" y="22"/>
                  </a:cubicBezTo>
                  <a:cubicBezTo>
                    <a:pt x="31" y="22"/>
                    <a:pt x="20" y="36"/>
                    <a:pt x="38" y="42"/>
                  </a:cubicBezTo>
                  <a:cubicBezTo>
                    <a:pt x="38" y="35"/>
                    <a:pt x="38" y="29"/>
                    <a:pt x="43" y="30"/>
                  </a:cubicBezTo>
                  <a:cubicBezTo>
                    <a:pt x="41" y="25"/>
                    <a:pt x="46" y="35"/>
                    <a:pt x="46" y="36"/>
                  </a:cubicBezTo>
                  <a:cubicBezTo>
                    <a:pt x="53" y="25"/>
                    <a:pt x="48" y="7"/>
                    <a:pt x="38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736" y="1882"/>
              <a:ext cx="36" cy="41"/>
            </a:xfrm>
            <a:custGeom>
              <a:avLst/>
              <a:gdLst>
                <a:gd name="T0" fmla="*/ 1 w 20"/>
                <a:gd name="T1" fmla="*/ 23 h 23"/>
                <a:gd name="T2" fmla="*/ 18 w 20"/>
                <a:gd name="T3" fmla="*/ 0 h 23"/>
                <a:gd name="T4" fmla="*/ 1 w 20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3">
                  <a:moveTo>
                    <a:pt x="1" y="23"/>
                  </a:moveTo>
                  <a:cubicBezTo>
                    <a:pt x="10" y="16"/>
                    <a:pt x="20" y="8"/>
                    <a:pt x="18" y="0"/>
                  </a:cubicBezTo>
                  <a:cubicBezTo>
                    <a:pt x="14" y="9"/>
                    <a:pt x="0" y="17"/>
                    <a:pt x="1" y="2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763" y="1749"/>
              <a:ext cx="74" cy="106"/>
            </a:xfrm>
            <a:custGeom>
              <a:avLst/>
              <a:gdLst>
                <a:gd name="T0" fmla="*/ 13 w 42"/>
                <a:gd name="T1" fmla="*/ 38 h 60"/>
                <a:gd name="T2" fmla="*/ 29 w 42"/>
                <a:gd name="T3" fmla="*/ 54 h 60"/>
                <a:gd name="T4" fmla="*/ 29 w 42"/>
                <a:gd name="T5" fmla="*/ 48 h 60"/>
                <a:gd name="T6" fmla="*/ 42 w 42"/>
                <a:gd name="T7" fmla="*/ 60 h 60"/>
                <a:gd name="T8" fmla="*/ 37 w 42"/>
                <a:gd name="T9" fmla="*/ 52 h 60"/>
                <a:gd name="T10" fmla="*/ 39 w 42"/>
                <a:gd name="T11" fmla="*/ 48 h 60"/>
                <a:gd name="T12" fmla="*/ 24 w 42"/>
                <a:gd name="T13" fmla="*/ 47 h 60"/>
                <a:gd name="T14" fmla="*/ 17 w 42"/>
                <a:gd name="T15" fmla="*/ 2 h 60"/>
                <a:gd name="T16" fmla="*/ 8 w 42"/>
                <a:gd name="T17" fmla="*/ 0 h 60"/>
                <a:gd name="T18" fmla="*/ 4 w 42"/>
                <a:gd name="T19" fmla="*/ 24 h 60"/>
                <a:gd name="T20" fmla="*/ 13 w 42"/>
                <a:gd name="T21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13" y="38"/>
                  </a:moveTo>
                  <a:cubicBezTo>
                    <a:pt x="10" y="49"/>
                    <a:pt x="20" y="48"/>
                    <a:pt x="29" y="54"/>
                  </a:cubicBezTo>
                  <a:cubicBezTo>
                    <a:pt x="29" y="52"/>
                    <a:pt x="29" y="50"/>
                    <a:pt x="29" y="48"/>
                  </a:cubicBezTo>
                  <a:cubicBezTo>
                    <a:pt x="33" y="53"/>
                    <a:pt x="38" y="55"/>
                    <a:pt x="42" y="60"/>
                  </a:cubicBezTo>
                  <a:cubicBezTo>
                    <a:pt x="41" y="53"/>
                    <a:pt x="41" y="56"/>
                    <a:pt x="37" y="52"/>
                  </a:cubicBezTo>
                  <a:cubicBezTo>
                    <a:pt x="38" y="51"/>
                    <a:pt x="38" y="50"/>
                    <a:pt x="39" y="48"/>
                  </a:cubicBezTo>
                  <a:cubicBezTo>
                    <a:pt x="33" y="46"/>
                    <a:pt x="28" y="45"/>
                    <a:pt x="24" y="47"/>
                  </a:cubicBezTo>
                  <a:cubicBezTo>
                    <a:pt x="10" y="35"/>
                    <a:pt x="26" y="18"/>
                    <a:pt x="17" y="2"/>
                  </a:cubicBezTo>
                  <a:cubicBezTo>
                    <a:pt x="16" y="2"/>
                    <a:pt x="10" y="0"/>
                    <a:pt x="8" y="0"/>
                  </a:cubicBezTo>
                  <a:cubicBezTo>
                    <a:pt x="4" y="8"/>
                    <a:pt x="5" y="15"/>
                    <a:pt x="4" y="24"/>
                  </a:cubicBezTo>
                  <a:cubicBezTo>
                    <a:pt x="0" y="34"/>
                    <a:pt x="4" y="40"/>
                    <a:pt x="13" y="3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843" y="1853"/>
              <a:ext cx="25" cy="45"/>
            </a:xfrm>
            <a:custGeom>
              <a:avLst/>
              <a:gdLst>
                <a:gd name="T0" fmla="*/ 0 w 14"/>
                <a:gd name="T1" fmla="*/ 3 h 25"/>
                <a:gd name="T2" fmla="*/ 7 w 14"/>
                <a:gd name="T3" fmla="*/ 11 h 25"/>
                <a:gd name="T4" fmla="*/ 1 w 14"/>
                <a:gd name="T5" fmla="*/ 13 h 25"/>
                <a:gd name="T6" fmla="*/ 7 w 14"/>
                <a:gd name="T7" fmla="*/ 25 h 25"/>
                <a:gd name="T8" fmla="*/ 10 w 14"/>
                <a:gd name="T9" fmla="*/ 25 h 25"/>
                <a:gd name="T10" fmla="*/ 12 w 14"/>
                <a:gd name="T11" fmla="*/ 17 h 25"/>
                <a:gd name="T12" fmla="*/ 0 w 14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0" y="3"/>
                  </a:moveTo>
                  <a:cubicBezTo>
                    <a:pt x="2" y="6"/>
                    <a:pt x="4" y="9"/>
                    <a:pt x="7" y="11"/>
                  </a:cubicBezTo>
                  <a:cubicBezTo>
                    <a:pt x="6" y="12"/>
                    <a:pt x="2" y="13"/>
                    <a:pt x="1" y="13"/>
                  </a:cubicBezTo>
                  <a:cubicBezTo>
                    <a:pt x="3" y="16"/>
                    <a:pt x="5" y="22"/>
                    <a:pt x="7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6" y="17"/>
                    <a:pt x="12" y="19"/>
                    <a:pt x="12" y="17"/>
                  </a:cubicBezTo>
                  <a:cubicBezTo>
                    <a:pt x="14" y="8"/>
                    <a:pt x="10" y="0"/>
                    <a:pt x="0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802" y="1868"/>
              <a:ext cx="23" cy="26"/>
            </a:xfrm>
            <a:custGeom>
              <a:avLst/>
              <a:gdLst>
                <a:gd name="T0" fmla="*/ 3 w 13"/>
                <a:gd name="T1" fmla="*/ 15 h 15"/>
                <a:gd name="T2" fmla="*/ 13 w 13"/>
                <a:gd name="T3" fmla="*/ 5 h 15"/>
                <a:gd name="T4" fmla="*/ 4 w 13"/>
                <a:gd name="T5" fmla="*/ 0 h 15"/>
                <a:gd name="T6" fmla="*/ 6 w 13"/>
                <a:gd name="T7" fmla="*/ 1 h 15"/>
                <a:gd name="T8" fmla="*/ 3 w 1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5"/>
                  </a:moveTo>
                  <a:cubicBezTo>
                    <a:pt x="8" y="12"/>
                    <a:pt x="10" y="10"/>
                    <a:pt x="13" y="5"/>
                  </a:cubicBezTo>
                  <a:cubicBezTo>
                    <a:pt x="10" y="4"/>
                    <a:pt x="7" y="2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3"/>
                    <a:pt x="0" y="6"/>
                    <a:pt x="3" y="1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818" y="1885"/>
              <a:ext cx="27" cy="32"/>
            </a:xfrm>
            <a:custGeom>
              <a:avLst/>
              <a:gdLst>
                <a:gd name="T0" fmla="*/ 10 w 15"/>
                <a:gd name="T1" fmla="*/ 3 h 18"/>
                <a:gd name="T2" fmla="*/ 6 w 15"/>
                <a:gd name="T3" fmla="*/ 0 h 18"/>
                <a:gd name="T4" fmla="*/ 0 w 15"/>
                <a:gd name="T5" fmla="*/ 10 h 18"/>
                <a:gd name="T6" fmla="*/ 6 w 15"/>
                <a:gd name="T7" fmla="*/ 18 h 18"/>
                <a:gd name="T8" fmla="*/ 9 w 15"/>
                <a:gd name="T9" fmla="*/ 10 h 18"/>
                <a:gd name="T10" fmla="*/ 9 w 15"/>
                <a:gd name="T11" fmla="*/ 11 h 18"/>
                <a:gd name="T12" fmla="*/ 15 w 15"/>
                <a:gd name="T13" fmla="*/ 0 h 18"/>
                <a:gd name="T14" fmla="*/ 10 w 15"/>
                <a:gd name="T15" fmla="*/ 6 h 18"/>
                <a:gd name="T16" fmla="*/ 10 w 15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3"/>
                  </a:moveTo>
                  <a:cubicBezTo>
                    <a:pt x="9" y="2"/>
                    <a:pt x="7" y="1"/>
                    <a:pt x="6" y="0"/>
                  </a:cubicBezTo>
                  <a:cubicBezTo>
                    <a:pt x="5" y="1"/>
                    <a:pt x="0" y="8"/>
                    <a:pt x="0" y="10"/>
                  </a:cubicBezTo>
                  <a:cubicBezTo>
                    <a:pt x="2" y="13"/>
                    <a:pt x="4" y="15"/>
                    <a:pt x="6" y="18"/>
                  </a:cubicBezTo>
                  <a:cubicBezTo>
                    <a:pt x="7" y="16"/>
                    <a:pt x="8" y="13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2" y="9"/>
                    <a:pt x="13" y="4"/>
                    <a:pt x="15" y="0"/>
                  </a:cubicBezTo>
                  <a:cubicBezTo>
                    <a:pt x="14" y="1"/>
                    <a:pt x="11" y="3"/>
                    <a:pt x="10" y="6"/>
                  </a:cubicBezTo>
                  <a:cubicBezTo>
                    <a:pt x="10" y="5"/>
                    <a:pt x="10" y="4"/>
                    <a:pt x="10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839" y="1898"/>
              <a:ext cx="13" cy="12"/>
            </a:xfrm>
            <a:custGeom>
              <a:avLst/>
              <a:gdLst>
                <a:gd name="T0" fmla="*/ 7 w 7"/>
                <a:gd name="T1" fmla="*/ 1 h 7"/>
                <a:gd name="T2" fmla="*/ 0 w 7"/>
                <a:gd name="T3" fmla="*/ 5 h 7"/>
                <a:gd name="T4" fmla="*/ 7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4" y="2"/>
                    <a:pt x="1" y="0"/>
                    <a:pt x="0" y="5"/>
                  </a:cubicBezTo>
                  <a:cubicBezTo>
                    <a:pt x="4" y="7"/>
                    <a:pt x="3" y="3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825" y="1848"/>
              <a:ext cx="14" cy="21"/>
            </a:xfrm>
            <a:custGeom>
              <a:avLst/>
              <a:gdLst>
                <a:gd name="T0" fmla="*/ 0 w 8"/>
                <a:gd name="T1" fmla="*/ 9 h 12"/>
                <a:gd name="T2" fmla="*/ 8 w 8"/>
                <a:gd name="T3" fmla="*/ 12 h 12"/>
                <a:gd name="T4" fmla="*/ 0 w 8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0" y="9"/>
                  </a:moveTo>
                  <a:cubicBezTo>
                    <a:pt x="4" y="10"/>
                    <a:pt x="5" y="8"/>
                    <a:pt x="8" y="12"/>
                  </a:cubicBezTo>
                  <a:cubicBezTo>
                    <a:pt x="2" y="0"/>
                    <a:pt x="4" y="6"/>
                    <a:pt x="0" y="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779" y="1839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9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2" y="4"/>
                    <a:pt x="5" y="8"/>
                    <a:pt x="9" y="11"/>
                  </a:cubicBezTo>
                  <a:cubicBezTo>
                    <a:pt x="8" y="5"/>
                    <a:pt x="10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765" y="1607"/>
              <a:ext cx="39" cy="55"/>
            </a:xfrm>
            <a:custGeom>
              <a:avLst/>
              <a:gdLst>
                <a:gd name="T0" fmla="*/ 16 w 22"/>
                <a:gd name="T1" fmla="*/ 0 h 31"/>
                <a:gd name="T2" fmla="*/ 9 w 22"/>
                <a:gd name="T3" fmla="*/ 31 h 31"/>
                <a:gd name="T4" fmla="*/ 16 w 22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1">
                  <a:moveTo>
                    <a:pt x="16" y="0"/>
                  </a:moveTo>
                  <a:cubicBezTo>
                    <a:pt x="5" y="7"/>
                    <a:pt x="0" y="20"/>
                    <a:pt x="9" y="31"/>
                  </a:cubicBezTo>
                  <a:cubicBezTo>
                    <a:pt x="18" y="24"/>
                    <a:pt x="22" y="10"/>
                    <a:pt x="16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571" y="1674"/>
              <a:ext cx="82" cy="96"/>
            </a:xfrm>
            <a:custGeom>
              <a:avLst/>
              <a:gdLst>
                <a:gd name="T0" fmla="*/ 0 w 46"/>
                <a:gd name="T1" fmla="*/ 24 h 54"/>
                <a:gd name="T2" fmla="*/ 0 w 46"/>
                <a:gd name="T3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6" h="54">
                  <a:moveTo>
                    <a:pt x="0" y="24"/>
                  </a:moveTo>
                  <a:cubicBezTo>
                    <a:pt x="2" y="54"/>
                    <a:pt x="46" y="0"/>
                    <a:pt x="0" y="2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513" y="2084"/>
              <a:ext cx="28" cy="28"/>
            </a:xfrm>
            <a:custGeom>
              <a:avLst/>
              <a:gdLst>
                <a:gd name="T0" fmla="*/ 9 w 16"/>
                <a:gd name="T1" fmla="*/ 14 h 16"/>
                <a:gd name="T2" fmla="*/ 16 w 16"/>
                <a:gd name="T3" fmla="*/ 16 h 16"/>
                <a:gd name="T4" fmla="*/ 7 w 16"/>
                <a:gd name="T5" fmla="*/ 0 h 16"/>
                <a:gd name="T6" fmla="*/ 0 w 16"/>
                <a:gd name="T7" fmla="*/ 5 h 16"/>
                <a:gd name="T8" fmla="*/ 9 w 16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4"/>
                  </a:moveTo>
                  <a:cubicBezTo>
                    <a:pt x="12" y="14"/>
                    <a:pt x="13" y="16"/>
                    <a:pt x="16" y="16"/>
                  </a:cubicBezTo>
                  <a:cubicBezTo>
                    <a:pt x="14" y="11"/>
                    <a:pt x="10" y="4"/>
                    <a:pt x="7" y="0"/>
                  </a:cubicBezTo>
                  <a:cubicBezTo>
                    <a:pt x="5" y="2"/>
                    <a:pt x="2" y="3"/>
                    <a:pt x="0" y="5"/>
                  </a:cubicBezTo>
                  <a:cubicBezTo>
                    <a:pt x="6" y="7"/>
                    <a:pt x="6" y="11"/>
                    <a:pt x="9" y="1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557" y="2105"/>
              <a:ext cx="11" cy="11"/>
            </a:xfrm>
            <a:custGeom>
              <a:avLst/>
              <a:gdLst>
                <a:gd name="T0" fmla="*/ 0 w 6"/>
                <a:gd name="T1" fmla="*/ 0 h 6"/>
                <a:gd name="T2" fmla="*/ 3 w 6"/>
                <a:gd name="T3" fmla="*/ 6 h 6"/>
                <a:gd name="T4" fmla="*/ 6 w 6"/>
                <a:gd name="T5" fmla="*/ 2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2" y="5"/>
                    <a:pt x="3" y="6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4" y="0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401" y="2079"/>
              <a:ext cx="11" cy="16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9 h 9"/>
                <a:gd name="T4" fmla="*/ 2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2" y="3"/>
                    <a:pt x="4" y="6"/>
                    <a:pt x="6" y="9"/>
                  </a:cubicBezTo>
                  <a:cubicBezTo>
                    <a:pt x="5" y="6"/>
                    <a:pt x="3" y="3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405" y="2079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4382" y="2040"/>
              <a:ext cx="9" cy="16"/>
            </a:xfrm>
            <a:custGeom>
              <a:avLst/>
              <a:gdLst>
                <a:gd name="T0" fmla="*/ 5 w 5"/>
                <a:gd name="T1" fmla="*/ 9 h 9"/>
                <a:gd name="T2" fmla="*/ 0 w 5"/>
                <a:gd name="T3" fmla="*/ 1 h 9"/>
                <a:gd name="T4" fmla="*/ 5 w 5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cubicBezTo>
                    <a:pt x="4" y="6"/>
                    <a:pt x="2" y="3"/>
                    <a:pt x="0" y="1"/>
                  </a:cubicBezTo>
                  <a:cubicBezTo>
                    <a:pt x="0" y="0"/>
                    <a:pt x="2" y="7"/>
                    <a:pt x="5" y="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928" y="1433"/>
              <a:ext cx="60" cy="62"/>
            </a:xfrm>
            <a:custGeom>
              <a:avLst/>
              <a:gdLst>
                <a:gd name="T0" fmla="*/ 13 w 34"/>
                <a:gd name="T1" fmla="*/ 14 h 35"/>
                <a:gd name="T2" fmla="*/ 15 w 34"/>
                <a:gd name="T3" fmla="*/ 23 h 35"/>
                <a:gd name="T4" fmla="*/ 17 w 34"/>
                <a:gd name="T5" fmla="*/ 35 h 35"/>
                <a:gd name="T6" fmla="*/ 25 w 34"/>
                <a:gd name="T7" fmla="*/ 9 h 35"/>
                <a:gd name="T8" fmla="*/ 13 w 34"/>
                <a:gd name="T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3" y="14"/>
                  </a:moveTo>
                  <a:cubicBezTo>
                    <a:pt x="16" y="17"/>
                    <a:pt x="16" y="19"/>
                    <a:pt x="15" y="23"/>
                  </a:cubicBezTo>
                  <a:cubicBezTo>
                    <a:pt x="13" y="30"/>
                    <a:pt x="13" y="33"/>
                    <a:pt x="17" y="35"/>
                  </a:cubicBezTo>
                  <a:cubicBezTo>
                    <a:pt x="22" y="29"/>
                    <a:pt x="34" y="14"/>
                    <a:pt x="25" y="9"/>
                  </a:cubicBezTo>
                  <a:cubicBezTo>
                    <a:pt x="12" y="0"/>
                    <a:pt x="0" y="23"/>
                    <a:pt x="13" y="1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972" y="1419"/>
              <a:ext cx="64" cy="44"/>
            </a:xfrm>
            <a:custGeom>
              <a:avLst/>
              <a:gdLst>
                <a:gd name="T0" fmla="*/ 26 w 36"/>
                <a:gd name="T1" fmla="*/ 19 h 25"/>
                <a:gd name="T2" fmla="*/ 12 w 36"/>
                <a:gd name="T3" fmla="*/ 25 h 25"/>
                <a:gd name="T4" fmla="*/ 26 w 36"/>
                <a:gd name="T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5">
                  <a:moveTo>
                    <a:pt x="26" y="19"/>
                  </a:moveTo>
                  <a:cubicBezTo>
                    <a:pt x="36" y="0"/>
                    <a:pt x="0" y="9"/>
                    <a:pt x="12" y="25"/>
                  </a:cubicBezTo>
                  <a:cubicBezTo>
                    <a:pt x="17" y="16"/>
                    <a:pt x="20" y="19"/>
                    <a:pt x="26" y="1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960" y="1291"/>
              <a:ext cx="202" cy="158"/>
            </a:xfrm>
            <a:custGeom>
              <a:avLst/>
              <a:gdLst>
                <a:gd name="T0" fmla="*/ 30 w 114"/>
                <a:gd name="T1" fmla="*/ 66 h 89"/>
                <a:gd name="T2" fmla="*/ 0 w 114"/>
                <a:gd name="T3" fmla="*/ 82 h 89"/>
                <a:gd name="T4" fmla="*/ 44 w 114"/>
                <a:gd name="T5" fmla="*/ 86 h 89"/>
                <a:gd name="T6" fmla="*/ 60 w 114"/>
                <a:gd name="T7" fmla="*/ 80 h 89"/>
                <a:gd name="T8" fmla="*/ 59 w 114"/>
                <a:gd name="T9" fmla="*/ 72 h 89"/>
                <a:gd name="T10" fmla="*/ 90 w 114"/>
                <a:gd name="T11" fmla="*/ 67 h 89"/>
                <a:gd name="T12" fmla="*/ 90 w 114"/>
                <a:gd name="T13" fmla="*/ 73 h 89"/>
                <a:gd name="T14" fmla="*/ 101 w 114"/>
                <a:gd name="T15" fmla="*/ 0 h 89"/>
                <a:gd name="T16" fmla="*/ 102 w 114"/>
                <a:gd name="T17" fmla="*/ 3 h 89"/>
                <a:gd name="T18" fmla="*/ 91 w 114"/>
                <a:gd name="T19" fmla="*/ 23 h 89"/>
                <a:gd name="T20" fmla="*/ 63 w 114"/>
                <a:gd name="T21" fmla="*/ 52 h 89"/>
                <a:gd name="T22" fmla="*/ 62 w 114"/>
                <a:gd name="T23" fmla="*/ 46 h 89"/>
                <a:gd name="T24" fmla="*/ 30 w 114"/>
                <a:gd name="T25" fmla="*/ 6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89">
                  <a:moveTo>
                    <a:pt x="30" y="66"/>
                  </a:moveTo>
                  <a:cubicBezTo>
                    <a:pt x="16" y="65"/>
                    <a:pt x="11" y="76"/>
                    <a:pt x="0" y="82"/>
                  </a:cubicBezTo>
                  <a:cubicBezTo>
                    <a:pt x="12" y="84"/>
                    <a:pt x="48" y="65"/>
                    <a:pt x="44" y="86"/>
                  </a:cubicBezTo>
                  <a:cubicBezTo>
                    <a:pt x="50" y="89"/>
                    <a:pt x="55" y="85"/>
                    <a:pt x="60" y="80"/>
                  </a:cubicBezTo>
                  <a:cubicBezTo>
                    <a:pt x="58" y="76"/>
                    <a:pt x="59" y="75"/>
                    <a:pt x="59" y="72"/>
                  </a:cubicBezTo>
                  <a:cubicBezTo>
                    <a:pt x="68" y="81"/>
                    <a:pt x="83" y="75"/>
                    <a:pt x="90" y="67"/>
                  </a:cubicBezTo>
                  <a:cubicBezTo>
                    <a:pt x="90" y="69"/>
                    <a:pt x="90" y="71"/>
                    <a:pt x="90" y="73"/>
                  </a:cubicBezTo>
                  <a:cubicBezTo>
                    <a:pt x="104" y="63"/>
                    <a:pt x="114" y="12"/>
                    <a:pt x="101" y="0"/>
                  </a:cubicBezTo>
                  <a:cubicBezTo>
                    <a:pt x="101" y="0"/>
                    <a:pt x="102" y="3"/>
                    <a:pt x="102" y="3"/>
                  </a:cubicBezTo>
                  <a:cubicBezTo>
                    <a:pt x="90" y="2"/>
                    <a:pt x="92" y="15"/>
                    <a:pt x="91" y="23"/>
                  </a:cubicBezTo>
                  <a:cubicBezTo>
                    <a:pt x="88" y="38"/>
                    <a:pt x="76" y="47"/>
                    <a:pt x="63" y="52"/>
                  </a:cubicBezTo>
                  <a:cubicBezTo>
                    <a:pt x="62" y="49"/>
                    <a:pt x="62" y="50"/>
                    <a:pt x="62" y="46"/>
                  </a:cubicBezTo>
                  <a:cubicBezTo>
                    <a:pt x="54" y="62"/>
                    <a:pt x="47" y="66"/>
                    <a:pt x="30" y="6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118" y="1204"/>
              <a:ext cx="101" cy="83"/>
            </a:xfrm>
            <a:custGeom>
              <a:avLst/>
              <a:gdLst>
                <a:gd name="T0" fmla="*/ 8 w 57"/>
                <a:gd name="T1" fmla="*/ 25 h 47"/>
                <a:gd name="T2" fmla="*/ 2 w 57"/>
                <a:gd name="T3" fmla="*/ 47 h 47"/>
                <a:gd name="T4" fmla="*/ 13 w 57"/>
                <a:gd name="T5" fmla="*/ 42 h 47"/>
                <a:gd name="T6" fmla="*/ 6 w 57"/>
                <a:gd name="T7" fmla="*/ 37 h 47"/>
                <a:gd name="T8" fmla="*/ 30 w 57"/>
                <a:gd name="T9" fmla="*/ 38 h 47"/>
                <a:gd name="T10" fmla="*/ 57 w 57"/>
                <a:gd name="T11" fmla="*/ 25 h 47"/>
                <a:gd name="T12" fmla="*/ 55 w 57"/>
                <a:gd name="T13" fmla="*/ 16 h 47"/>
                <a:gd name="T14" fmla="*/ 21 w 57"/>
                <a:gd name="T15" fmla="*/ 0 h 47"/>
                <a:gd name="T16" fmla="*/ 8 w 57"/>
                <a:gd name="T17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7">
                  <a:moveTo>
                    <a:pt x="8" y="25"/>
                  </a:moveTo>
                  <a:cubicBezTo>
                    <a:pt x="5" y="26"/>
                    <a:pt x="0" y="38"/>
                    <a:pt x="2" y="47"/>
                  </a:cubicBezTo>
                  <a:cubicBezTo>
                    <a:pt x="6" y="47"/>
                    <a:pt x="10" y="45"/>
                    <a:pt x="13" y="42"/>
                  </a:cubicBezTo>
                  <a:cubicBezTo>
                    <a:pt x="10" y="40"/>
                    <a:pt x="8" y="39"/>
                    <a:pt x="6" y="37"/>
                  </a:cubicBezTo>
                  <a:cubicBezTo>
                    <a:pt x="16" y="31"/>
                    <a:pt x="21" y="33"/>
                    <a:pt x="30" y="38"/>
                  </a:cubicBezTo>
                  <a:cubicBezTo>
                    <a:pt x="33" y="40"/>
                    <a:pt x="48" y="26"/>
                    <a:pt x="57" y="25"/>
                  </a:cubicBezTo>
                  <a:cubicBezTo>
                    <a:pt x="56" y="23"/>
                    <a:pt x="55" y="17"/>
                    <a:pt x="55" y="16"/>
                  </a:cubicBezTo>
                  <a:cubicBezTo>
                    <a:pt x="40" y="19"/>
                    <a:pt x="31" y="9"/>
                    <a:pt x="21" y="0"/>
                  </a:cubicBezTo>
                  <a:cubicBezTo>
                    <a:pt x="20" y="9"/>
                    <a:pt x="20" y="22"/>
                    <a:pt x="8" y="2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217" y="1223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5" y="7"/>
                    <a:pt x="7" y="1"/>
                    <a:pt x="7" y="0"/>
                  </a:cubicBezTo>
                  <a:cubicBezTo>
                    <a:pt x="6" y="1"/>
                    <a:pt x="2" y="5"/>
                    <a:pt x="0" y="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251" y="1199"/>
              <a:ext cx="23" cy="19"/>
            </a:xfrm>
            <a:custGeom>
              <a:avLst/>
              <a:gdLst>
                <a:gd name="T0" fmla="*/ 0 w 13"/>
                <a:gd name="T1" fmla="*/ 11 h 11"/>
                <a:gd name="T2" fmla="*/ 13 w 13"/>
                <a:gd name="T3" fmla="*/ 4 h 11"/>
                <a:gd name="T4" fmla="*/ 0 w 13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4" y="8"/>
                    <a:pt x="9" y="7"/>
                    <a:pt x="13" y="4"/>
                  </a:cubicBezTo>
                  <a:cubicBezTo>
                    <a:pt x="8" y="0"/>
                    <a:pt x="3" y="4"/>
                    <a:pt x="0" y="1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5286" y="1184"/>
              <a:ext cx="18" cy="15"/>
            </a:xfrm>
            <a:custGeom>
              <a:avLst/>
              <a:gdLst>
                <a:gd name="T0" fmla="*/ 4 w 10"/>
                <a:gd name="T1" fmla="*/ 5 h 8"/>
                <a:gd name="T2" fmla="*/ 10 w 10"/>
                <a:gd name="T3" fmla="*/ 0 h 8"/>
                <a:gd name="T4" fmla="*/ 4 w 10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4" y="5"/>
                  </a:moveTo>
                  <a:cubicBezTo>
                    <a:pt x="0" y="8"/>
                    <a:pt x="9" y="1"/>
                    <a:pt x="10" y="0"/>
                  </a:cubicBezTo>
                  <a:cubicBezTo>
                    <a:pt x="5" y="0"/>
                    <a:pt x="6" y="3"/>
                    <a:pt x="4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5149" y="998"/>
              <a:ext cx="50" cy="192"/>
            </a:xfrm>
            <a:custGeom>
              <a:avLst/>
              <a:gdLst>
                <a:gd name="T0" fmla="*/ 21 w 28"/>
                <a:gd name="T1" fmla="*/ 65 h 108"/>
                <a:gd name="T2" fmla="*/ 28 w 28"/>
                <a:gd name="T3" fmla="*/ 70 h 108"/>
                <a:gd name="T4" fmla="*/ 9 w 28"/>
                <a:gd name="T5" fmla="*/ 0 h 108"/>
                <a:gd name="T6" fmla="*/ 1 w 28"/>
                <a:gd name="T7" fmla="*/ 24 h 108"/>
                <a:gd name="T8" fmla="*/ 5 w 28"/>
                <a:gd name="T9" fmla="*/ 51 h 108"/>
                <a:gd name="T10" fmla="*/ 4 w 28"/>
                <a:gd name="T11" fmla="*/ 108 h 108"/>
                <a:gd name="T12" fmla="*/ 21 w 28"/>
                <a:gd name="T13" fmla="*/ 103 h 108"/>
                <a:gd name="T14" fmla="*/ 21 w 28"/>
                <a:gd name="T15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8">
                  <a:moveTo>
                    <a:pt x="21" y="65"/>
                  </a:moveTo>
                  <a:cubicBezTo>
                    <a:pt x="23" y="67"/>
                    <a:pt x="26" y="69"/>
                    <a:pt x="28" y="70"/>
                  </a:cubicBezTo>
                  <a:cubicBezTo>
                    <a:pt x="21" y="49"/>
                    <a:pt x="20" y="15"/>
                    <a:pt x="9" y="0"/>
                  </a:cubicBezTo>
                  <a:cubicBezTo>
                    <a:pt x="10" y="10"/>
                    <a:pt x="2" y="14"/>
                    <a:pt x="1" y="24"/>
                  </a:cubicBezTo>
                  <a:cubicBezTo>
                    <a:pt x="0" y="33"/>
                    <a:pt x="5" y="42"/>
                    <a:pt x="5" y="51"/>
                  </a:cubicBezTo>
                  <a:cubicBezTo>
                    <a:pt x="7" y="70"/>
                    <a:pt x="4" y="89"/>
                    <a:pt x="4" y="108"/>
                  </a:cubicBezTo>
                  <a:cubicBezTo>
                    <a:pt x="9" y="100"/>
                    <a:pt x="15" y="98"/>
                    <a:pt x="21" y="103"/>
                  </a:cubicBezTo>
                  <a:cubicBezTo>
                    <a:pt x="11" y="93"/>
                    <a:pt x="4" y="71"/>
                    <a:pt x="21" y="6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673" y="547"/>
              <a:ext cx="8" cy="9"/>
            </a:xfrm>
            <a:custGeom>
              <a:avLst/>
              <a:gdLst>
                <a:gd name="T0" fmla="*/ 3 w 5"/>
                <a:gd name="T1" fmla="*/ 4 h 5"/>
                <a:gd name="T2" fmla="*/ 5 w 5"/>
                <a:gd name="T3" fmla="*/ 5 h 5"/>
                <a:gd name="T4" fmla="*/ 3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4" y="4"/>
                    <a:pt x="4" y="4"/>
                    <a:pt x="5" y="5"/>
                  </a:cubicBezTo>
                  <a:cubicBezTo>
                    <a:pt x="5" y="3"/>
                    <a:pt x="0" y="0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561" y="316"/>
              <a:ext cx="335" cy="247"/>
            </a:xfrm>
            <a:custGeom>
              <a:avLst/>
              <a:gdLst>
                <a:gd name="T0" fmla="*/ 25 w 189"/>
                <a:gd name="T1" fmla="*/ 121 h 139"/>
                <a:gd name="T2" fmla="*/ 29 w 189"/>
                <a:gd name="T3" fmla="*/ 130 h 139"/>
                <a:gd name="T4" fmla="*/ 40 w 189"/>
                <a:gd name="T5" fmla="*/ 134 h 139"/>
                <a:gd name="T6" fmla="*/ 68 w 189"/>
                <a:gd name="T7" fmla="*/ 136 h 139"/>
                <a:gd name="T8" fmla="*/ 66 w 189"/>
                <a:gd name="T9" fmla="*/ 134 h 139"/>
                <a:gd name="T10" fmla="*/ 93 w 189"/>
                <a:gd name="T11" fmla="*/ 58 h 139"/>
                <a:gd name="T12" fmla="*/ 134 w 189"/>
                <a:gd name="T13" fmla="*/ 39 h 139"/>
                <a:gd name="T14" fmla="*/ 179 w 189"/>
                <a:gd name="T15" fmla="*/ 21 h 139"/>
                <a:gd name="T16" fmla="*/ 140 w 189"/>
                <a:gd name="T17" fmla="*/ 19 h 139"/>
                <a:gd name="T18" fmla="*/ 94 w 189"/>
                <a:gd name="T19" fmla="*/ 28 h 139"/>
                <a:gd name="T20" fmla="*/ 70 w 189"/>
                <a:gd name="T21" fmla="*/ 42 h 139"/>
                <a:gd name="T22" fmla="*/ 49 w 189"/>
                <a:gd name="T23" fmla="*/ 47 h 139"/>
                <a:gd name="T24" fmla="*/ 35 w 189"/>
                <a:gd name="T25" fmla="*/ 85 h 139"/>
                <a:gd name="T26" fmla="*/ 15 w 189"/>
                <a:gd name="T27" fmla="*/ 103 h 139"/>
                <a:gd name="T28" fmla="*/ 25 w 189"/>
                <a:gd name="T29" fmla="*/ 1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139">
                  <a:moveTo>
                    <a:pt x="25" y="121"/>
                  </a:moveTo>
                  <a:cubicBezTo>
                    <a:pt x="27" y="123"/>
                    <a:pt x="29" y="126"/>
                    <a:pt x="29" y="130"/>
                  </a:cubicBezTo>
                  <a:cubicBezTo>
                    <a:pt x="30" y="137"/>
                    <a:pt x="35" y="130"/>
                    <a:pt x="40" y="134"/>
                  </a:cubicBezTo>
                  <a:cubicBezTo>
                    <a:pt x="44" y="139"/>
                    <a:pt x="61" y="136"/>
                    <a:pt x="68" y="136"/>
                  </a:cubicBezTo>
                  <a:cubicBezTo>
                    <a:pt x="67" y="135"/>
                    <a:pt x="66" y="134"/>
                    <a:pt x="66" y="134"/>
                  </a:cubicBezTo>
                  <a:cubicBezTo>
                    <a:pt x="27" y="105"/>
                    <a:pt x="65" y="78"/>
                    <a:pt x="93" y="58"/>
                  </a:cubicBezTo>
                  <a:cubicBezTo>
                    <a:pt x="107" y="49"/>
                    <a:pt x="117" y="43"/>
                    <a:pt x="134" y="39"/>
                  </a:cubicBezTo>
                  <a:cubicBezTo>
                    <a:pt x="145" y="37"/>
                    <a:pt x="173" y="32"/>
                    <a:pt x="179" y="21"/>
                  </a:cubicBezTo>
                  <a:cubicBezTo>
                    <a:pt x="189" y="0"/>
                    <a:pt x="145" y="17"/>
                    <a:pt x="140" y="19"/>
                  </a:cubicBezTo>
                  <a:cubicBezTo>
                    <a:pt x="122" y="27"/>
                    <a:pt x="111" y="24"/>
                    <a:pt x="94" y="28"/>
                  </a:cubicBezTo>
                  <a:cubicBezTo>
                    <a:pt x="84" y="31"/>
                    <a:pt x="79" y="38"/>
                    <a:pt x="70" y="42"/>
                  </a:cubicBezTo>
                  <a:cubicBezTo>
                    <a:pt x="66" y="44"/>
                    <a:pt x="52" y="45"/>
                    <a:pt x="49" y="47"/>
                  </a:cubicBezTo>
                  <a:cubicBezTo>
                    <a:pt x="44" y="52"/>
                    <a:pt x="30" y="80"/>
                    <a:pt x="35" y="85"/>
                  </a:cubicBezTo>
                  <a:cubicBezTo>
                    <a:pt x="21" y="87"/>
                    <a:pt x="22" y="96"/>
                    <a:pt x="15" y="103"/>
                  </a:cubicBezTo>
                  <a:cubicBezTo>
                    <a:pt x="0" y="120"/>
                    <a:pt x="17" y="115"/>
                    <a:pt x="25" y="12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2382" y="306"/>
              <a:ext cx="3611" cy="2401"/>
            </a:xfrm>
            <a:custGeom>
              <a:avLst/>
              <a:gdLst>
                <a:gd name="T0" fmla="*/ 1825 w 2037"/>
                <a:gd name="T1" fmla="*/ 156 h 1353"/>
                <a:gd name="T2" fmla="*/ 1655 w 2037"/>
                <a:gd name="T3" fmla="*/ 121 h 1353"/>
                <a:gd name="T4" fmla="*/ 1569 w 2037"/>
                <a:gd name="T5" fmla="*/ 96 h 1353"/>
                <a:gd name="T6" fmla="*/ 1316 w 2037"/>
                <a:gd name="T7" fmla="*/ 89 h 1353"/>
                <a:gd name="T8" fmla="*/ 1188 w 2037"/>
                <a:gd name="T9" fmla="*/ 5 h 1353"/>
                <a:gd name="T10" fmla="*/ 964 w 2037"/>
                <a:gd name="T11" fmla="*/ 109 h 1353"/>
                <a:gd name="T12" fmla="*/ 881 w 2037"/>
                <a:gd name="T13" fmla="*/ 134 h 1353"/>
                <a:gd name="T14" fmla="*/ 844 w 2037"/>
                <a:gd name="T15" fmla="*/ 175 h 1353"/>
                <a:gd name="T16" fmla="*/ 677 w 2037"/>
                <a:gd name="T17" fmla="*/ 176 h 1353"/>
                <a:gd name="T18" fmla="*/ 531 w 2037"/>
                <a:gd name="T19" fmla="*/ 249 h 1353"/>
                <a:gd name="T20" fmla="*/ 489 w 2037"/>
                <a:gd name="T21" fmla="*/ 157 h 1353"/>
                <a:gd name="T22" fmla="*/ 386 w 2037"/>
                <a:gd name="T23" fmla="*/ 140 h 1353"/>
                <a:gd name="T24" fmla="*/ 344 w 2037"/>
                <a:gd name="T25" fmla="*/ 164 h 1353"/>
                <a:gd name="T26" fmla="*/ 221 w 2037"/>
                <a:gd name="T27" fmla="*/ 321 h 1353"/>
                <a:gd name="T28" fmla="*/ 350 w 2037"/>
                <a:gd name="T29" fmla="*/ 319 h 1353"/>
                <a:gd name="T30" fmla="*/ 456 w 2037"/>
                <a:gd name="T31" fmla="*/ 312 h 1353"/>
                <a:gd name="T32" fmla="*/ 384 w 2037"/>
                <a:gd name="T33" fmla="*/ 345 h 1353"/>
                <a:gd name="T34" fmla="*/ 293 w 2037"/>
                <a:gd name="T35" fmla="*/ 380 h 1353"/>
                <a:gd name="T36" fmla="*/ 249 w 2037"/>
                <a:gd name="T37" fmla="*/ 371 h 1353"/>
                <a:gd name="T38" fmla="*/ 159 w 2037"/>
                <a:gd name="T39" fmla="*/ 464 h 1353"/>
                <a:gd name="T40" fmla="*/ 105 w 2037"/>
                <a:gd name="T41" fmla="*/ 534 h 1353"/>
                <a:gd name="T42" fmla="*/ 181 w 2037"/>
                <a:gd name="T43" fmla="*/ 562 h 1353"/>
                <a:gd name="T44" fmla="*/ 315 w 2037"/>
                <a:gd name="T45" fmla="*/ 568 h 1353"/>
                <a:gd name="T46" fmla="*/ 312 w 2037"/>
                <a:gd name="T47" fmla="*/ 550 h 1353"/>
                <a:gd name="T48" fmla="*/ 397 w 2037"/>
                <a:gd name="T49" fmla="*/ 608 h 1353"/>
                <a:gd name="T50" fmla="*/ 403 w 2037"/>
                <a:gd name="T51" fmla="*/ 575 h 1353"/>
                <a:gd name="T52" fmla="*/ 522 w 2037"/>
                <a:gd name="T53" fmla="*/ 508 h 1353"/>
                <a:gd name="T54" fmla="*/ 579 w 2037"/>
                <a:gd name="T55" fmla="*/ 556 h 1353"/>
                <a:gd name="T56" fmla="*/ 479 w 2037"/>
                <a:gd name="T57" fmla="*/ 613 h 1353"/>
                <a:gd name="T58" fmla="*/ 437 w 2037"/>
                <a:gd name="T59" fmla="*/ 673 h 1353"/>
                <a:gd name="T60" fmla="*/ 296 w 2037"/>
                <a:gd name="T61" fmla="*/ 649 h 1353"/>
                <a:gd name="T62" fmla="*/ 109 w 2037"/>
                <a:gd name="T63" fmla="*/ 628 h 1353"/>
                <a:gd name="T64" fmla="*/ 18 w 2037"/>
                <a:gd name="T65" fmla="*/ 747 h 1353"/>
                <a:gd name="T66" fmla="*/ 54 w 2037"/>
                <a:gd name="T67" fmla="*/ 925 h 1353"/>
                <a:gd name="T68" fmla="*/ 258 w 2037"/>
                <a:gd name="T69" fmla="*/ 947 h 1353"/>
                <a:gd name="T70" fmla="*/ 289 w 2037"/>
                <a:gd name="T71" fmla="*/ 1135 h 1353"/>
                <a:gd name="T72" fmla="*/ 370 w 2037"/>
                <a:gd name="T73" fmla="*/ 1350 h 1353"/>
                <a:gd name="T74" fmla="*/ 515 w 2037"/>
                <a:gd name="T75" fmla="*/ 1239 h 1353"/>
                <a:gd name="T76" fmla="*/ 551 w 2037"/>
                <a:gd name="T77" fmla="*/ 1041 h 1353"/>
                <a:gd name="T78" fmla="*/ 652 w 2037"/>
                <a:gd name="T79" fmla="*/ 879 h 1353"/>
                <a:gd name="T80" fmla="*/ 483 w 2037"/>
                <a:gd name="T81" fmla="*/ 685 h 1353"/>
                <a:gd name="T82" fmla="*/ 612 w 2037"/>
                <a:gd name="T83" fmla="*/ 866 h 1353"/>
                <a:gd name="T84" fmla="*/ 743 w 2037"/>
                <a:gd name="T85" fmla="*/ 749 h 1353"/>
                <a:gd name="T86" fmla="*/ 777 w 2037"/>
                <a:gd name="T87" fmla="*/ 739 h 1353"/>
                <a:gd name="T88" fmla="*/ 894 w 2037"/>
                <a:gd name="T89" fmla="*/ 836 h 1353"/>
                <a:gd name="T90" fmla="*/ 1017 w 2037"/>
                <a:gd name="T91" fmla="*/ 776 h 1353"/>
                <a:gd name="T92" fmla="*/ 1151 w 2037"/>
                <a:gd name="T93" fmla="*/ 852 h 1353"/>
                <a:gd name="T94" fmla="*/ 1241 w 2037"/>
                <a:gd name="T95" fmla="*/ 872 h 1353"/>
                <a:gd name="T96" fmla="*/ 1339 w 2037"/>
                <a:gd name="T97" fmla="*/ 738 h 1353"/>
                <a:gd name="T98" fmla="*/ 1341 w 2037"/>
                <a:gd name="T99" fmla="*/ 628 h 1353"/>
                <a:gd name="T100" fmla="*/ 1415 w 2037"/>
                <a:gd name="T101" fmla="*/ 602 h 1353"/>
                <a:gd name="T102" fmla="*/ 1517 w 2037"/>
                <a:gd name="T103" fmla="*/ 510 h 1353"/>
                <a:gd name="T104" fmla="*/ 1528 w 2037"/>
                <a:gd name="T105" fmla="*/ 359 h 1353"/>
                <a:gd name="T106" fmla="*/ 1708 w 2037"/>
                <a:gd name="T107" fmla="*/ 289 h 1353"/>
                <a:gd name="T108" fmla="*/ 1714 w 2037"/>
                <a:gd name="T109" fmla="*/ 433 h 1353"/>
                <a:gd name="T110" fmla="*/ 1813 w 2037"/>
                <a:gd name="T111" fmla="*/ 309 h 1353"/>
                <a:gd name="T112" fmla="*/ 1939 w 2037"/>
                <a:gd name="T113" fmla="*/ 229 h 1353"/>
                <a:gd name="T114" fmla="*/ 683 w 2037"/>
                <a:gd name="T115" fmla="*/ 573 h 1353"/>
                <a:gd name="T116" fmla="*/ 700 w 2037"/>
                <a:gd name="T117" fmla="*/ 506 h 1353"/>
                <a:gd name="T118" fmla="*/ 776 w 2037"/>
                <a:gd name="T119" fmla="*/ 6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7" h="1353">
                  <a:moveTo>
                    <a:pt x="1961" y="184"/>
                  </a:moveTo>
                  <a:cubicBezTo>
                    <a:pt x="1958" y="168"/>
                    <a:pt x="1948" y="174"/>
                    <a:pt x="1937" y="169"/>
                  </a:cubicBezTo>
                  <a:cubicBezTo>
                    <a:pt x="1933" y="167"/>
                    <a:pt x="1925" y="158"/>
                    <a:pt x="1922" y="157"/>
                  </a:cubicBezTo>
                  <a:cubicBezTo>
                    <a:pt x="1917" y="156"/>
                    <a:pt x="1913" y="161"/>
                    <a:pt x="1907" y="159"/>
                  </a:cubicBezTo>
                  <a:cubicBezTo>
                    <a:pt x="1886" y="152"/>
                    <a:pt x="1868" y="142"/>
                    <a:pt x="1843" y="154"/>
                  </a:cubicBezTo>
                  <a:cubicBezTo>
                    <a:pt x="1857" y="168"/>
                    <a:pt x="1840" y="168"/>
                    <a:pt x="1832" y="166"/>
                  </a:cubicBezTo>
                  <a:cubicBezTo>
                    <a:pt x="1826" y="165"/>
                    <a:pt x="1836" y="155"/>
                    <a:pt x="1825" y="156"/>
                  </a:cubicBezTo>
                  <a:cubicBezTo>
                    <a:pt x="1818" y="157"/>
                    <a:pt x="1813" y="154"/>
                    <a:pt x="1807" y="152"/>
                  </a:cubicBezTo>
                  <a:cubicBezTo>
                    <a:pt x="1799" y="151"/>
                    <a:pt x="1799" y="157"/>
                    <a:pt x="1793" y="157"/>
                  </a:cubicBezTo>
                  <a:cubicBezTo>
                    <a:pt x="1786" y="157"/>
                    <a:pt x="1780" y="153"/>
                    <a:pt x="1775" y="153"/>
                  </a:cubicBezTo>
                  <a:cubicBezTo>
                    <a:pt x="1763" y="153"/>
                    <a:pt x="1752" y="152"/>
                    <a:pt x="1741" y="153"/>
                  </a:cubicBezTo>
                  <a:cubicBezTo>
                    <a:pt x="1742" y="129"/>
                    <a:pt x="1716" y="126"/>
                    <a:pt x="1696" y="129"/>
                  </a:cubicBezTo>
                  <a:cubicBezTo>
                    <a:pt x="1687" y="130"/>
                    <a:pt x="1673" y="133"/>
                    <a:pt x="1665" y="131"/>
                  </a:cubicBezTo>
                  <a:cubicBezTo>
                    <a:pt x="1657" y="128"/>
                    <a:pt x="1660" y="125"/>
                    <a:pt x="1655" y="121"/>
                  </a:cubicBezTo>
                  <a:cubicBezTo>
                    <a:pt x="1654" y="118"/>
                    <a:pt x="1653" y="115"/>
                    <a:pt x="1653" y="112"/>
                  </a:cubicBezTo>
                  <a:cubicBezTo>
                    <a:pt x="1650" y="112"/>
                    <a:pt x="1647" y="112"/>
                    <a:pt x="1644" y="112"/>
                  </a:cubicBezTo>
                  <a:cubicBezTo>
                    <a:pt x="1638" y="108"/>
                    <a:pt x="1624" y="103"/>
                    <a:pt x="1618" y="102"/>
                  </a:cubicBezTo>
                  <a:cubicBezTo>
                    <a:pt x="1611" y="100"/>
                    <a:pt x="1590" y="102"/>
                    <a:pt x="1588" y="100"/>
                  </a:cubicBezTo>
                  <a:cubicBezTo>
                    <a:pt x="1585" y="97"/>
                    <a:pt x="1581" y="96"/>
                    <a:pt x="1578" y="95"/>
                  </a:cubicBezTo>
                  <a:cubicBezTo>
                    <a:pt x="1574" y="80"/>
                    <a:pt x="1555" y="81"/>
                    <a:pt x="1546" y="93"/>
                  </a:cubicBezTo>
                  <a:cubicBezTo>
                    <a:pt x="1553" y="92"/>
                    <a:pt x="1561" y="95"/>
                    <a:pt x="1569" y="96"/>
                  </a:cubicBezTo>
                  <a:cubicBezTo>
                    <a:pt x="1558" y="100"/>
                    <a:pt x="1549" y="113"/>
                    <a:pt x="1543" y="121"/>
                  </a:cubicBezTo>
                  <a:cubicBezTo>
                    <a:pt x="1539" y="126"/>
                    <a:pt x="1493" y="129"/>
                    <a:pt x="1486" y="128"/>
                  </a:cubicBezTo>
                  <a:cubicBezTo>
                    <a:pt x="1475" y="125"/>
                    <a:pt x="1477" y="117"/>
                    <a:pt x="1464" y="119"/>
                  </a:cubicBezTo>
                  <a:cubicBezTo>
                    <a:pt x="1458" y="120"/>
                    <a:pt x="1453" y="136"/>
                    <a:pt x="1443" y="133"/>
                  </a:cubicBezTo>
                  <a:cubicBezTo>
                    <a:pt x="1420" y="125"/>
                    <a:pt x="1449" y="92"/>
                    <a:pt x="1431" y="88"/>
                  </a:cubicBezTo>
                  <a:cubicBezTo>
                    <a:pt x="1417" y="84"/>
                    <a:pt x="1375" y="66"/>
                    <a:pt x="1379" y="96"/>
                  </a:cubicBezTo>
                  <a:cubicBezTo>
                    <a:pt x="1360" y="80"/>
                    <a:pt x="1334" y="103"/>
                    <a:pt x="1316" y="89"/>
                  </a:cubicBezTo>
                  <a:cubicBezTo>
                    <a:pt x="1302" y="79"/>
                    <a:pt x="1263" y="87"/>
                    <a:pt x="1260" y="68"/>
                  </a:cubicBezTo>
                  <a:cubicBezTo>
                    <a:pt x="1251" y="81"/>
                    <a:pt x="1238" y="84"/>
                    <a:pt x="1226" y="93"/>
                  </a:cubicBezTo>
                  <a:cubicBezTo>
                    <a:pt x="1221" y="68"/>
                    <a:pt x="1270" y="68"/>
                    <a:pt x="1281" y="50"/>
                  </a:cubicBezTo>
                  <a:cubicBezTo>
                    <a:pt x="1290" y="35"/>
                    <a:pt x="1282" y="32"/>
                    <a:pt x="1271" y="26"/>
                  </a:cubicBezTo>
                  <a:cubicBezTo>
                    <a:pt x="1260" y="21"/>
                    <a:pt x="1243" y="15"/>
                    <a:pt x="1231" y="21"/>
                  </a:cubicBezTo>
                  <a:cubicBezTo>
                    <a:pt x="1218" y="28"/>
                    <a:pt x="1213" y="6"/>
                    <a:pt x="1204" y="6"/>
                  </a:cubicBezTo>
                  <a:cubicBezTo>
                    <a:pt x="1197" y="7"/>
                    <a:pt x="1195" y="0"/>
                    <a:pt x="1188" y="5"/>
                  </a:cubicBezTo>
                  <a:cubicBezTo>
                    <a:pt x="1183" y="9"/>
                    <a:pt x="1179" y="10"/>
                    <a:pt x="1173" y="11"/>
                  </a:cubicBezTo>
                  <a:cubicBezTo>
                    <a:pt x="1168" y="11"/>
                    <a:pt x="1113" y="59"/>
                    <a:pt x="1114" y="29"/>
                  </a:cubicBezTo>
                  <a:cubicBezTo>
                    <a:pt x="1102" y="40"/>
                    <a:pt x="1081" y="36"/>
                    <a:pt x="1065" y="40"/>
                  </a:cubicBezTo>
                  <a:cubicBezTo>
                    <a:pt x="1057" y="43"/>
                    <a:pt x="1051" y="48"/>
                    <a:pt x="1044" y="49"/>
                  </a:cubicBezTo>
                  <a:cubicBezTo>
                    <a:pt x="1028" y="52"/>
                    <a:pt x="1033" y="54"/>
                    <a:pt x="1024" y="65"/>
                  </a:cubicBezTo>
                  <a:cubicBezTo>
                    <a:pt x="1008" y="83"/>
                    <a:pt x="1002" y="71"/>
                    <a:pt x="982" y="76"/>
                  </a:cubicBezTo>
                  <a:cubicBezTo>
                    <a:pt x="968" y="79"/>
                    <a:pt x="950" y="94"/>
                    <a:pt x="964" y="109"/>
                  </a:cubicBezTo>
                  <a:cubicBezTo>
                    <a:pt x="945" y="121"/>
                    <a:pt x="931" y="93"/>
                    <a:pt x="914" y="122"/>
                  </a:cubicBezTo>
                  <a:cubicBezTo>
                    <a:pt x="912" y="114"/>
                    <a:pt x="910" y="107"/>
                    <a:pt x="906" y="100"/>
                  </a:cubicBezTo>
                  <a:cubicBezTo>
                    <a:pt x="904" y="111"/>
                    <a:pt x="892" y="114"/>
                    <a:pt x="882" y="117"/>
                  </a:cubicBezTo>
                  <a:cubicBezTo>
                    <a:pt x="901" y="126"/>
                    <a:pt x="891" y="133"/>
                    <a:pt x="892" y="149"/>
                  </a:cubicBezTo>
                  <a:cubicBezTo>
                    <a:pt x="893" y="156"/>
                    <a:pt x="906" y="191"/>
                    <a:pt x="886" y="177"/>
                  </a:cubicBezTo>
                  <a:cubicBezTo>
                    <a:pt x="889" y="180"/>
                    <a:pt x="880" y="156"/>
                    <a:pt x="880" y="158"/>
                  </a:cubicBezTo>
                  <a:cubicBezTo>
                    <a:pt x="879" y="149"/>
                    <a:pt x="881" y="142"/>
                    <a:pt x="881" y="134"/>
                  </a:cubicBezTo>
                  <a:cubicBezTo>
                    <a:pt x="880" y="125"/>
                    <a:pt x="872" y="124"/>
                    <a:pt x="875" y="115"/>
                  </a:cubicBezTo>
                  <a:cubicBezTo>
                    <a:pt x="878" y="107"/>
                    <a:pt x="881" y="104"/>
                    <a:pt x="876" y="96"/>
                  </a:cubicBezTo>
                  <a:cubicBezTo>
                    <a:pt x="874" y="98"/>
                    <a:pt x="871" y="99"/>
                    <a:pt x="869" y="100"/>
                  </a:cubicBezTo>
                  <a:cubicBezTo>
                    <a:pt x="866" y="98"/>
                    <a:pt x="863" y="95"/>
                    <a:pt x="860" y="93"/>
                  </a:cubicBezTo>
                  <a:cubicBezTo>
                    <a:pt x="857" y="96"/>
                    <a:pt x="856" y="99"/>
                    <a:pt x="855" y="102"/>
                  </a:cubicBezTo>
                  <a:cubicBezTo>
                    <a:pt x="844" y="104"/>
                    <a:pt x="834" y="105"/>
                    <a:pt x="828" y="119"/>
                  </a:cubicBezTo>
                  <a:cubicBezTo>
                    <a:pt x="815" y="150"/>
                    <a:pt x="835" y="148"/>
                    <a:pt x="844" y="175"/>
                  </a:cubicBezTo>
                  <a:cubicBezTo>
                    <a:pt x="822" y="180"/>
                    <a:pt x="761" y="128"/>
                    <a:pt x="763" y="174"/>
                  </a:cubicBezTo>
                  <a:cubicBezTo>
                    <a:pt x="763" y="187"/>
                    <a:pt x="744" y="171"/>
                    <a:pt x="744" y="171"/>
                  </a:cubicBezTo>
                  <a:cubicBezTo>
                    <a:pt x="736" y="172"/>
                    <a:pt x="727" y="179"/>
                    <a:pt x="722" y="179"/>
                  </a:cubicBezTo>
                  <a:cubicBezTo>
                    <a:pt x="716" y="177"/>
                    <a:pt x="715" y="176"/>
                    <a:pt x="709" y="180"/>
                  </a:cubicBezTo>
                  <a:cubicBezTo>
                    <a:pt x="699" y="186"/>
                    <a:pt x="706" y="176"/>
                    <a:pt x="697" y="175"/>
                  </a:cubicBezTo>
                  <a:cubicBezTo>
                    <a:pt x="692" y="175"/>
                    <a:pt x="692" y="166"/>
                    <a:pt x="686" y="171"/>
                  </a:cubicBezTo>
                  <a:cubicBezTo>
                    <a:pt x="682" y="174"/>
                    <a:pt x="681" y="177"/>
                    <a:pt x="677" y="176"/>
                  </a:cubicBezTo>
                  <a:cubicBezTo>
                    <a:pt x="663" y="173"/>
                    <a:pt x="665" y="182"/>
                    <a:pt x="655" y="188"/>
                  </a:cubicBezTo>
                  <a:cubicBezTo>
                    <a:pt x="657" y="187"/>
                    <a:pt x="627" y="203"/>
                    <a:pt x="632" y="203"/>
                  </a:cubicBezTo>
                  <a:cubicBezTo>
                    <a:pt x="606" y="204"/>
                    <a:pt x="624" y="165"/>
                    <a:pt x="600" y="180"/>
                  </a:cubicBezTo>
                  <a:cubicBezTo>
                    <a:pt x="598" y="182"/>
                    <a:pt x="597" y="201"/>
                    <a:pt x="599" y="205"/>
                  </a:cubicBezTo>
                  <a:cubicBezTo>
                    <a:pt x="605" y="215"/>
                    <a:pt x="586" y="217"/>
                    <a:pt x="580" y="216"/>
                  </a:cubicBezTo>
                  <a:cubicBezTo>
                    <a:pt x="561" y="211"/>
                    <a:pt x="559" y="253"/>
                    <a:pt x="531" y="235"/>
                  </a:cubicBezTo>
                  <a:cubicBezTo>
                    <a:pt x="532" y="239"/>
                    <a:pt x="530" y="244"/>
                    <a:pt x="531" y="249"/>
                  </a:cubicBezTo>
                  <a:cubicBezTo>
                    <a:pt x="507" y="243"/>
                    <a:pt x="520" y="221"/>
                    <a:pt x="503" y="212"/>
                  </a:cubicBezTo>
                  <a:cubicBezTo>
                    <a:pt x="517" y="217"/>
                    <a:pt x="548" y="225"/>
                    <a:pt x="560" y="217"/>
                  </a:cubicBezTo>
                  <a:cubicBezTo>
                    <a:pt x="568" y="211"/>
                    <a:pt x="573" y="204"/>
                    <a:pt x="566" y="196"/>
                  </a:cubicBezTo>
                  <a:cubicBezTo>
                    <a:pt x="563" y="192"/>
                    <a:pt x="560" y="192"/>
                    <a:pt x="556" y="189"/>
                  </a:cubicBezTo>
                  <a:cubicBezTo>
                    <a:pt x="554" y="186"/>
                    <a:pt x="553" y="183"/>
                    <a:pt x="551" y="179"/>
                  </a:cubicBezTo>
                  <a:cubicBezTo>
                    <a:pt x="548" y="181"/>
                    <a:pt x="544" y="182"/>
                    <a:pt x="541" y="183"/>
                  </a:cubicBezTo>
                  <a:cubicBezTo>
                    <a:pt x="525" y="175"/>
                    <a:pt x="505" y="166"/>
                    <a:pt x="489" y="157"/>
                  </a:cubicBezTo>
                  <a:cubicBezTo>
                    <a:pt x="479" y="150"/>
                    <a:pt x="434" y="167"/>
                    <a:pt x="462" y="141"/>
                  </a:cubicBezTo>
                  <a:cubicBezTo>
                    <a:pt x="448" y="142"/>
                    <a:pt x="437" y="126"/>
                    <a:pt x="430" y="145"/>
                  </a:cubicBezTo>
                  <a:cubicBezTo>
                    <a:pt x="430" y="141"/>
                    <a:pt x="429" y="137"/>
                    <a:pt x="429" y="133"/>
                  </a:cubicBezTo>
                  <a:cubicBezTo>
                    <a:pt x="425" y="138"/>
                    <a:pt x="420" y="141"/>
                    <a:pt x="416" y="146"/>
                  </a:cubicBezTo>
                  <a:cubicBezTo>
                    <a:pt x="418" y="143"/>
                    <a:pt x="420" y="139"/>
                    <a:pt x="423" y="136"/>
                  </a:cubicBezTo>
                  <a:cubicBezTo>
                    <a:pt x="415" y="135"/>
                    <a:pt x="410" y="137"/>
                    <a:pt x="404" y="142"/>
                  </a:cubicBezTo>
                  <a:cubicBezTo>
                    <a:pt x="402" y="143"/>
                    <a:pt x="392" y="139"/>
                    <a:pt x="386" y="140"/>
                  </a:cubicBezTo>
                  <a:cubicBezTo>
                    <a:pt x="388" y="141"/>
                    <a:pt x="389" y="142"/>
                    <a:pt x="391" y="144"/>
                  </a:cubicBezTo>
                  <a:cubicBezTo>
                    <a:pt x="384" y="147"/>
                    <a:pt x="383" y="148"/>
                    <a:pt x="377" y="153"/>
                  </a:cubicBezTo>
                  <a:cubicBezTo>
                    <a:pt x="377" y="151"/>
                    <a:pt x="377" y="149"/>
                    <a:pt x="377" y="147"/>
                  </a:cubicBezTo>
                  <a:cubicBezTo>
                    <a:pt x="369" y="152"/>
                    <a:pt x="369" y="148"/>
                    <a:pt x="365" y="156"/>
                  </a:cubicBezTo>
                  <a:cubicBezTo>
                    <a:pt x="365" y="154"/>
                    <a:pt x="365" y="153"/>
                    <a:pt x="365" y="152"/>
                  </a:cubicBezTo>
                  <a:cubicBezTo>
                    <a:pt x="352" y="158"/>
                    <a:pt x="344" y="156"/>
                    <a:pt x="335" y="167"/>
                  </a:cubicBezTo>
                  <a:cubicBezTo>
                    <a:pt x="338" y="166"/>
                    <a:pt x="341" y="165"/>
                    <a:pt x="344" y="164"/>
                  </a:cubicBezTo>
                  <a:cubicBezTo>
                    <a:pt x="341" y="171"/>
                    <a:pt x="335" y="175"/>
                    <a:pt x="329" y="175"/>
                  </a:cubicBezTo>
                  <a:cubicBezTo>
                    <a:pt x="325" y="182"/>
                    <a:pt x="323" y="190"/>
                    <a:pt x="317" y="195"/>
                  </a:cubicBezTo>
                  <a:cubicBezTo>
                    <a:pt x="309" y="201"/>
                    <a:pt x="295" y="204"/>
                    <a:pt x="295" y="215"/>
                  </a:cubicBezTo>
                  <a:cubicBezTo>
                    <a:pt x="295" y="233"/>
                    <a:pt x="268" y="247"/>
                    <a:pt x="255" y="256"/>
                  </a:cubicBezTo>
                  <a:cubicBezTo>
                    <a:pt x="257" y="257"/>
                    <a:pt x="260" y="257"/>
                    <a:pt x="263" y="258"/>
                  </a:cubicBezTo>
                  <a:cubicBezTo>
                    <a:pt x="245" y="260"/>
                    <a:pt x="196" y="302"/>
                    <a:pt x="230" y="312"/>
                  </a:cubicBezTo>
                  <a:cubicBezTo>
                    <a:pt x="227" y="314"/>
                    <a:pt x="224" y="319"/>
                    <a:pt x="221" y="321"/>
                  </a:cubicBezTo>
                  <a:cubicBezTo>
                    <a:pt x="234" y="319"/>
                    <a:pt x="233" y="325"/>
                    <a:pt x="221" y="330"/>
                  </a:cubicBezTo>
                  <a:cubicBezTo>
                    <a:pt x="235" y="342"/>
                    <a:pt x="264" y="337"/>
                    <a:pt x="271" y="319"/>
                  </a:cubicBezTo>
                  <a:cubicBezTo>
                    <a:pt x="274" y="322"/>
                    <a:pt x="276" y="326"/>
                    <a:pt x="279" y="329"/>
                  </a:cubicBezTo>
                  <a:cubicBezTo>
                    <a:pt x="277" y="328"/>
                    <a:pt x="287" y="346"/>
                    <a:pt x="287" y="346"/>
                  </a:cubicBezTo>
                  <a:cubicBezTo>
                    <a:pt x="289" y="361"/>
                    <a:pt x="290" y="368"/>
                    <a:pt x="299" y="383"/>
                  </a:cubicBezTo>
                  <a:cubicBezTo>
                    <a:pt x="319" y="372"/>
                    <a:pt x="329" y="363"/>
                    <a:pt x="330" y="343"/>
                  </a:cubicBezTo>
                  <a:cubicBezTo>
                    <a:pt x="331" y="329"/>
                    <a:pt x="346" y="331"/>
                    <a:pt x="350" y="319"/>
                  </a:cubicBezTo>
                  <a:cubicBezTo>
                    <a:pt x="354" y="306"/>
                    <a:pt x="339" y="305"/>
                    <a:pt x="338" y="294"/>
                  </a:cubicBezTo>
                  <a:cubicBezTo>
                    <a:pt x="336" y="268"/>
                    <a:pt x="358" y="263"/>
                    <a:pt x="375" y="248"/>
                  </a:cubicBezTo>
                  <a:cubicBezTo>
                    <a:pt x="385" y="240"/>
                    <a:pt x="373" y="234"/>
                    <a:pt x="390" y="226"/>
                  </a:cubicBezTo>
                  <a:cubicBezTo>
                    <a:pt x="405" y="220"/>
                    <a:pt x="409" y="221"/>
                    <a:pt x="421" y="233"/>
                  </a:cubicBezTo>
                  <a:cubicBezTo>
                    <a:pt x="407" y="238"/>
                    <a:pt x="353" y="277"/>
                    <a:pt x="381" y="288"/>
                  </a:cubicBezTo>
                  <a:cubicBezTo>
                    <a:pt x="358" y="300"/>
                    <a:pt x="398" y="313"/>
                    <a:pt x="407" y="312"/>
                  </a:cubicBezTo>
                  <a:cubicBezTo>
                    <a:pt x="430" y="310"/>
                    <a:pt x="438" y="293"/>
                    <a:pt x="456" y="312"/>
                  </a:cubicBezTo>
                  <a:cubicBezTo>
                    <a:pt x="438" y="329"/>
                    <a:pt x="410" y="306"/>
                    <a:pt x="397" y="330"/>
                  </a:cubicBezTo>
                  <a:cubicBezTo>
                    <a:pt x="415" y="337"/>
                    <a:pt x="400" y="359"/>
                    <a:pt x="390" y="344"/>
                  </a:cubicBezTo>
                  <a:cubicBezTo>
                    <a:pt x="390" y="342"/>
                    <a:pt x="391" y="341"/>
                    <a:pt x="392" y="340"/>
                  </a:cubicBezTo>
                  <a:cubicBezTo>
                    <a:pt x="392" y="336"/>
                    <a:pt x="397" y="335"/>
                    <a:pt x="391" y="332"/>
                  </a:cubicBezTo>
                  <a:cubicBezTo>
                    <a:pt x="388" y="337"/>
                    <a:pt x="390" y="335"/>
                    <a:pt x="390" y="340"/>
                  </a:cubicBezTo>
                  <a:cubicBezTo>
                    <a:pt x="387" y="341"/>
                    <a:pt x="385" y="342"/>
                    <a:pt x="382" y="342"/>
                  </a:cubicBezTo>
                  <a:cubicBezTo>
                    <a:pt x="383" y="343"/>
                    <a:pt x="384" y="344"/>
                    <a:pt x="384" y="345"/>
                  </a:cubicBezTo>
                  <a:cubicBezTo>
                    <a:pt x="375" y="357"/>
                    <a:pt x="363" y="389"/>
                    <a:pt x="365" y="393"/>
                  </a:cubicBezTo>
                  <a:cubicBezTo>
                    <a:pt x="361" y="393"/>
                    <a:pt x="354" y="394"/>
                    <a:pt x="350" y="393"/>
                  </a:cubicBezTo>
                  <a:cubicBezTo>
                    <a:pt x="351" y="390"/>
                    <a:pt x="353" y="388"/>
                    <a:pt x="354" y="386"/>
                  </a:cubicBezTo>
                  <a:cubicBezTo>
                    <a:pt x="340" y="380"/>
                    <a:pt x="336" y="392"/>
                    <a:pt x="324" y="396"/>
                  </a:cubicBezTo>
                  <a:cubicBezTo>
                    <a:pt x="315" y="399"/>
                    <a:pt x="301" y="400"/>
                    <a:pt x="302" y="391"/>
                  </a:cubicBezTo>
                  <a:cubicBezTo>
                    <a:pt x="297" y="390"/>
                    <a:pt x="292" y="391"/>
                    <a:pt x="287" y="394"/>
                  </a:cubicBezTo>
                  <a:cubicBezTo>
                    <a:pt x="291" y="390"/>
                    <a:pt x="294" y="385"/>
                    <a:pt x="293" y="380"/>
                  </a:cubicBezTo>
                  <a:cubicBezTo>
                    <a:pt x="288" y="368"/>
                    <a:pt x="271" y="383"/>
                    <a:pt x="285" y="390"/>
                  </a:cubicBezTo>
                  <a:cubicBezTo>
                    <a:pt x="284" y="392"/>
                    <a:pt x="282" y="393"/>
                    <a:pt x="281" y="395"/>
                  </a:cubicBezTo>
                  <a:cubicBezTo>
                    <a:pt x="281" y="396"/>
                    <a:pt x="282" y="397"/>
                    <a:pt x="283" y="396"/>
                  </a:cubicBezTo>
                  <a:cubicBezTo>
                    <a:pt x="281" y="398"/>
                    <a:pt x="280" y="399"/>
                    <a:pt x="278" y="400"/>
                  </a:cubicBezTo>
                  <a:cubicBezTo>
                    <a:pt x="268" y="393"/>
                    <a:pt x="255" y="375"/>
                    <a:pt x="276" y="366"/>
                  </a:cubicBezTo>
                  <a:cubicBezTo>
                    <a:pt x="269" y="361"/>
                    <a:pt x="270" y="352"/>
                    <a:pt x="274" y="344"/>
                  </a:cubicBezTo>
                  <a:cubicBezTo>
                    <a:pt x="267" y="352"/>
                    <a:pt x="244" y="357"/>
                    <a:pt x="249" y="371"/>
                  </a:cubicBezTo>
                  <a:cubicBezTo>
                    <a:pt x="251" y="379"/>
                    <a:pt x="252" y="386"/>
                    <a:pt x="254" y="393"/>
                  </a:cubicBezTo>
                  <a:cubicBezTo>
                    <a:pt x="258" y="407"/>
                    <a:pt x="248" y="401"/>
                    <a:pt x="242" y="403"/>
                  </a:cubicBezTo>
                  <a:cubicBezTo>
                    <a:pt x="229" y="409"/>
                    <a:pt x="226" y="408"/>
                    <a:pt x="218" y="417"/>
                  </a:cubicBezTo>
                  <a:cubicBezTo>
                    <a:pt x="207" y="430"/>
                    <a:pt x="209" y="439"/>
                    <a:pt x="187" y="437"/>
                  </a:cubicBezTo>
                  <a:cubicBezTo>
                    <a:pt x="193" y="460"/>
                    <a:pt x="172" y="447"/>
                    <a:pt x="168" y="463"/>
                  </a:cubicBezTo>
                  <a:cubicBezTo>
                    <a:pt x="164" y="459"/>
                    <a:pt x="157" y="458"/>
                    <a:pt x="153" y="454"/>
                  </a:cubicBezTo>
                  <a:cubicBezTo>
                    <a:pt x="155" y="457"/>
                    <a:pt x="155" y="460"/>
                    <a:pt x="159" y="464"/>
                  </a:cubicBezTo>
                  <a:cubicBezTo>
                    <a:pt x="149" y="478"/>
                    <a:pt x="138" y="464"/>
                    <a:pt x="125" y="473"/>
                  </a:cubicBezTo>
                  <a:cubicBezTo>
                    <a:pt x="132" y="479"/>
                    <a:pt x="140" y="485"/>
                    <a:pt x="150" y="485"/>
                  </a:cubicBezTo>
                  <a:cubicBezTo>
                    <a:pt x="155" y="485"/>
                    <a:pt x="162" y="503"/>
                    <a:pt x="164" y="508"/>
                  </a:cubicBezTo>
                  <a:cubicBezTo>
                    <a:pt x="163" y="509"/>
                    <a:pt x="161" y="509"/>
                    <a:pt x="159" y="509"/>
                  </a:cubicBezTo>
                  <a:cubicBezTo>
                    <a:pt x="178" y="525"/>
                    <a:pt x="148" y="534"/>
                    <a:pt x="135" y="531"/>
                  </a:cubicBezTo>
                  <a:cubicBezTo>
                    <a:pt x="129" y="529"/>
                    <a:pt x="123" y="530"/>
                    <a:pt x="117" y="530"/>
                  </a:cubicBezTo>
                  <a:cubicBezTo>
                    <a:pt x="113" y="530"/>
                    <a:pt x="109" y="534"/>
                    <a:pt x="105" y="534"/>
                  </a:cubicBezTo>
                  <a:cubicBezTo>
                    <a:pt x="101" y="534"/>
                    <a:pt x="98" y="527"/>
                    <a:pt x="96" y="527"/>
                  </a:cubicBezTo>
                  <a:cubicBezTo>
                    <a:pt x="89" y="529"/>
                    <a:pt x="77" y="534"/>
                    <a:pt x="81" y="542"/>
                  </a:cubicBezTo>
                  <a:cubicBezTo>
                    <a:pt x="88" y="554"/>
                    <a:pt x="83" y="558"/>
                    <a:pt x="82" y="570"/>
                  </a:cubicBezTo>
                  <a:cubicBezTo>
                    <a:pt x="81" y="584"/>
                    <a:pt x="87" y="597"/>
                    <a:pt x="87" y="611"/>
                  </a:cubicBezTo>
                  <a:cubicBezTo>
                    <a:pt x="103" y="591"/>
                    <a:pt x="110" y="622"/>
                    <a:pt x="121" y="616"/>
                  </a:cubicBezTo>
                  <a:cubicBezTo>
                    <a:pt x="134" y="609"/>
                    <a:pt x="147" y="613"/>
                    <a:pt x="159" y="603"/>
                  </a:cubicBezTo>
                  <a:cubicBezTo>
                    <a:pt x="173" y="590"/>
                    <a:pt x="167" y="573"/>
                    <a:pt x="181" y="562"/>
                  </a:cubicBezTo>
                  <a:cubicBezTo>
                    <a:pt x="187" y="558"/>
                    <a:pt x="198" y="556"/>
                    <a:pt x="202" y="549"/>
                  </a:cubicBezTo>
                  <a:cubicBezTo>
                    <a:pt x="202" y="548"/>
                    <a:pt x="190" y="530"/>
                    <a:pt x="206" y="532"/>
                  </a:cubicBezTo>
                  <a:cubicBezTo>
                    <a:pt x="216" y="534"/>
                    <a:pt x="220" y="537"/>
                    <a:pt x="230" y="534"/>
                  </a:cubicBezTo>
                  <a:cubicBezTo>
                    <a:pt x="238" y="533"/>
                    <a:pt x="242" y="526"/>
                    <a:pt x="247" y="524"/>
                  </a:cubicBezTo>
                  <a:cubicBezTo>
                    <a:pt x="253" y="523"/>
                    <a:pt x="265" y="523"/>
                    <a:pt x="270" y="526"/>
                  </a:cubicBezTo>
                  <a:cubicBezTo>
                    <a:pt x="279" y="529"/>
                    <a:pt x="268" y="540"/>
                    <a:pt x="279" y="546"/>
                  </a:cubicBezTo>
                  <a:cubicBezTo>
                    <a:pt x="292" y="553"/>
                    <a:pt x="308" y="557"/>
                    <a:pt x="315" y="568"/>
                  </a:cubicBezTo>
                  <a:cubicBezTo>
                    <a:pt x="318" y="574"/>
                    <a:pt x="324" y="575"/>
                    <a:pt x="327" y="582"/>
                  </a:cubicBezTo>
                  <a:cubicBezTo>
                    <a:pt x="331" y="588"/>
                    <a:pt x="320" y="589"/>
                    <a:pt x="324" y="598"/>
                  </a:cubicBezTo>
                  <a:cubicBezTo>
                    <a:pt x="337" y="588"/>
                    <a:pt x="327" y="575"/>
                    <a:pt x="338" y="564"/>
                  </a:cubicBezTo>
                  <a:cubicBezTo>
                    <a:pt x="341" y="568"/>
                    <a:pt x="346" y="569"/>
                    <a:pt x="348" y="573"/>
                  </a:cubicBezTo>
                  <a:cubicBezTo>
                    <a:pt x="347" y="560"/>
                    <a:pt x="337" y="558"/>
                    <a:pt x="327" y="554"/>
                  </a:cubicBezTo>
                  <a:cubicBezTo>
                    <a:pt x="322" y="552"/>
                    <a:pt x="334" y="548"/>
                    <a:pt x="323" y="547"/>
                  </a:cubicBezTo>
                  <a:cubicBezTo>
                    <a:pt x="323" y="547"/>
                    <a:pt x="312" y="549"/>
                    <a:pt x="312" y="550"/>
                  </a:cubicBezTo>
                  <a:cubicBezTo>
                    <a:pt x="301" y="541"/>
                    <a:pt x="297" y="521"/>
                    <a:pt x="287" y="510"/>
                  </a:cubicBezTo>
                  <a:cubicBezTo>
                    <a:pt x="294" y="504"/>
                    <a:pt x="317" y="507"/>
                    <a:pt x="318" y="514"/>
                  </a:cubicBezTo>
                  <a:cubicBezTo>
                    <a:pt x="319" y="537"/>
                    <a:pt x="330" y="531"/>
                    <a:pt x="345" y="536"/>
                  </a:cubicBezTo>
                  <a:cubicBezTo>
                    <a:pt x="358" y="540"/>
                    <a:pt x="358" y="559"/>
                    <a:pt x="360" y="569"/>
                  </a:cubicBezTo>
                  <a:cubicBezTo>
                    <a:pt x="362" y="579"/>
                    <a:pt x="371" y="574"/>
                    <a:pt x="374" y="587"/>
                  </a:cubicBezTo>
                  <a:cubicBezTo>
                    <a:pt x="374" y="589"/>
                    <a:pt x="380" y="593"/>
                    <a:pt x="384" y="594"/>
                  </a:cubicBezTo>
                  <a:cubicBezTo>
                    <a:pt x="373" y="605"/>
                    <a:pt x="385" y="611"/>
                    <a:pt x="397" y="608"/>
                  </a:cubicBezTo>
                  <a:cubicBezTo>
                    <a:pt x="394" y="602"/>
                    <a:pt x="394" y="597"/>
                    <a:pt x="391" y="591"/>
                  </a:cubicBezTo>
                  <a:cubicBezTo>
                    <a:pt x="395" y="595"/>
                    <a:pt x="400" y="596"/>
                    <a:pt x="404" y="600"/>
                  </a:cubicBezTo>
                  <a:cubicBezTo>
                    <a:pt x="405" y="598"/>
                    <a:pt x="407" y="594"/>
                    <a:pt x="408" y="593"/>
                  </a:cubicBezTo>
                  <a:cubicBezTo>
                    <a:pt x="402" y="591"/>
                    <a:pt x="397" y="586"/>
                    <a:pt x="391" y="584"/>
                  </a:cubicBezTo>
                  <a:cubicBezTo>
                    <a:pt x="393" y="582"/>
                    <a:pt x="395" y="581"/>
                    <a:pt x="398" y="579"/>
                  </a:cubicBezTo>
                  <a:cubicBezTo>
                    <a:pt x="394" y="577"/>
                    <a:pt x="391" y="575"/>
                    <a:pt x="388" y="573"/>
                  </a:cubicBezTo>
                  <a:cubicBezTo>
                    <a:pt x="393" y="574"/>
                    <a:pt x="398" y="573"/>
                    <a:pt x="403" y="575"/>
                  </a:cubicBezTo>
                  <a:cubicBezTo>
                    <a:pt x="397" y="563"/>
                    <a:pt x="408" y="557"/>
                    <a:pt x="419" y="561"/>
                  </a:cubicBezTo>
                  <a:cubicBezTo>
                    <a:pt x="429" y="564"/>
                    <a:pt x="433" y="558"/>
                    <a:pt x="442" y="561"/>
                  </a:cubicBezTo>
                  <a:cubicBezTo>
                    <a:pt x="454" y="563"/>
                    <a:pt x="446" y="554"/>
                    <a:pt x="443" y="548"/>
                  </a:cubicBezTo>
                  <a:cubicBezTo>
                    <a:pt x="439" y="542"/>
                    <a:pt x="444" y="543"/>
                    <a:pt x="444" y="536"/>
                  </a:cubicBezTo>
                  <a:cubicBezTo>
                    <a:pt x="447" y="534"/>
                    <a:pt x="449" y="532"/>
                    <a:pt x="452" y="530"/>
                  </a:cubicBezTo>
                  <a:cubicBezTo>
                    <a:pt x="450" y="527"/>
                    <a:pt x="449" y="523"/>
                    <a:pt x="448" y="520"/>
                  </a:cubicBezTo>
                  <a:cubicBezTo>
                    <a:pt x="474" y="469"/>
                    <a:pt x="496" y="538"/>
                    <a:pt x="522" y="508"/>
                  </a:cubicBezTo>
                  <a:cubicBezTo>
                    <a:pt x="516" y="506"/>
                    <a:pt x="512" y="503"/>
                    <a:pt x="506" y="502"/>
                  </a:cubicBezTo>
                  <a:cubicBezTo>
                    <a:pt x="515" y="500"/>
                    <a:pt x="518" y="494"/>
                    <a:pt x="526" y="491"/>
                  </a:cubicBezTo>
                  <a:cubicBezTo>
                    <a:pt x="533" y="488"/>
                    <a:pt x="536" y="494"/>
                    <a:pt x="541" y="490"/>
                  </a:cubicBezTo>
                  <a:cubicBezTo>
                    <a:pt x="536" y="497"/>
                    <a:pt x="541" y="504"/>
                    <a:pt x="525" y="508"/>
                  </a:cubicBezTo>
                  <a:cubicBezTo>
                    <a:pt x="542" y="520"/>
                    <a:pt x="559" y="537"/>
                    <a:pt x="578" y="544"/>
                  </a:cubicBezTo>
                  <a:cubicBezTo>
                    <a:pt x="577" y="548"/>
                    <a:pt x="576" y="551"/>
                    <a:pt x="574" y="554"/>
                  </a:cubicBezTo>
                  <a:cubicBezTo>
                    <a:pt x="579" y="555"/>
                    <a:pt x="576" y="551"/>
                    <a:pt x="579" y="556"/>
                  </a:cubicBezTo>
                  <a:cubicBezTo>
                    <a:pt x="565" y="558"/>
                    <a:pt x="551" y="560"/>
                    <a:pt x="536" y="558"/>
                  </a:cubicBezTo>
                  <a:cubicBezTo>
                    <a:pt x="523" y="556"/>
                    <a:pt x="507" y="540"/>
                    <a:pt x="492" y="552"/>
                  </a:cubicBezTo>
                  <a:cubicBezTo>
                    <a:pt x="482" y="559"/>
                    <a:pt x="467" y="556"/>
                    <a:pt x="456" y="560"/>
                  </a:cubicBezTo>
                  <a:cubicBezTo>
                    <a:pt x="448" y="563"/>
                    <a:pt x="425" y="570"/>
                    <a:pt x="422" y="576"/>
                  </a:cubicBezTo>
                  <a:cubicBezTo>
                    <a:pt x="426" y="575"/>
                    <a:pt x="430" y="577"/>
                    <a:pt x="434" y="576"/>
                  </a:cubicBezTo>
                  <a:cubicBezTo>
                    <a:pt x="425" y="590"/>
                    <a:pt x="437" y="603"/>
                    <a:pt x="442" y="607"/>
                  </a:cubicBezTo>
                  <a:cubicBezTo>
                    <a:pt x="448" y="620"/>
                    <a:pt x="466" y="610"/>
                    <a:pt x="479" y="613"/>
                  </a:cubicBezTo>
                  <a:cubicBezTo>
                    <a:pt x="501" y="617"/>
                    <a:pt x="504" y="612"/>
                    <a:pt x="523" y="608"/>
                  </a:cubicBezTo>
                  <a:cubicBezTo>
                    <a:pt x="520" y="616"/>
                    <a:pt x="516" y="624"/>
                    <a:pt x="524" y="630"/>
                  </a:cubicBezTo>
                  <a:cubicBezTo>
                    <a:pt x="506" y="638"/>
                    <a:pt x="517" y="661"/>
                    <a:pt x="507" y="670"/>
                  </a:cubicBezTo>
                  <a:cubicBezTo>
                    <a:pt x="502" y="675"/>
                    <a:pt x="492" y="672"/>
                    <a:pt x="486" y="673"/>
                  </a:cubicBezTo>
                  <a:cubicBezTo>
                    <a:pt x="481" y="673"/>
                    <a:pt x="477" y="672"/>
                    <a:pt x="473" y="671"/>
                  </a:cubicBezTo>
                  <a:cubicBezTo>
                    <a:pt x="464" y="669"/>
                    <a:pt x="467" y="677"/>
                    <a:pt x="461" y="677"/>
                  </a:cubicBezTo>
                  <a:cubicBezTo>
                    <a:pt x="453" y="677"/>
                    <a:pt x="448" y="671"/>
                    <a:pt x="437" y="673"/>
                  </a:cubicBezTo>
                  <a:cubicBezTo>
                    <a:pt x="435" y="674"/>
                    <a:pt x="416" y="667"/>
                    <a:pt x="413" y="666"/>
                  </a:cubicBezTo>
                  <a:cubicBezTo>
                    <a:pt x="402" y="660"/>
                    <a:pt x="390" y="650"/>
                    <a:pt x="383" y="649"/>
                  </a:cubicBezTo>
                  <a:cubicBezTo>
                    <a:pt x="377" y="661"/>
                    <a:pt x="353" y="660"/>
                    <a:pt x="368" y="675"/>
                  </a:cubicBezTo>
                  <a:cubicBezTo>
                    <a:pt x="360" y="678"/>
                    <a:pt x="351" y="682"/>
                    <a:pt x="344" y="676"/>
                  </a:cubicBezTo>
                  <a:cubicBezTo>
                    <a:pt x="339" y="671"/>
                    <a:pt x="338" y="672"/>
                    <a:pt x="332" y="672"/>
                  </a:cubicBezTo>
                  <a:cubicBezTo>
                    <a:pt x="325" y="672"/>
                    <a:pt x="331" y="662"/>
                    <a:pt x="326" y="661"/>
                  </a:cubicBezTo>
                  <a:cubicBezTo>
                    <a:pt x="319" y="657"/>
                    <a:pt x="303" y="649"/>
                    <a:pt x="296" y="649"/>
                  </a:cubicBezTo>
                  <a:cubicBezTo>
                    <a:pt x="283" y="651"/>
                    <a:pt x="282" y="644"/>
                    <a:pt x="272" y="636"/>
                  </a:cubicBezTo>
                  <a:cubicBezTo>
                    <a:pt x="285" y="630"/>
                    <a:pt x="274" y="617"/>
                    <a:pt x="284" y="605"/>
                  </a:cubicBezTo>
                  <a:cubicBezTo>
                    <a:pt x="272" y="609"/>
                    <a:pt x="256" y="604"/>
                    <a:pt x="242" y="605"/>
                  </a:cubicBezTo>
                  <a:cubicBezTo>
                    <a:pt x="227" y="606"/>
                    <a:pt x="211" y="609"/>
                    <a:pt x="196" y="610"/>
                  </a:cubicBezTo>
                  <a:cubicBezTo>
                    <a:pt x="189" y="611"/>
                    <a:pt x="177" y="612"/>
                    <a:pt x="172" y="616"/>
                  </a:cubicBezTo>
                  <a:cubicBezTo>
                    <a:pt x="168" y="621"/>
                    <a:pt x="156" y="631"/>
                    <a:pt x="152" y="628"/>
                  </a:cubicBezTo>
                  <a:cubicBezTo>
                    <a:pt x="136" y="621"/>
                    <a:pt x="120" y="621"/>
                    <a:pt x="109" y="628"/>
                  </a:cubicBezTo>
                  <a:cubicBezTo>
                    <a:pt x="104" y="632"/>
                    <a:pt x="100" y="640"/>
                    <a:pt x="95" y="645"/>
                  </a:cubicBezTo>
                  <a:cubicBezTo>
                    <a:pt x="89" y="650"/>
                    <a:pt x="94" y="653"/>
                    <a:pt x="91" y="658"/>
                  </a:cubicBezTo>
                  <a:cubicBezTo>
                    <a:pt x="88" y="662"/>
                    <a:pt x="83" y="662"/>
                    <a:pt x="79" y="667"/>
                  </a:cubicBezTo>
                  <a:cubicBezTo>
                    <a:pt x="74" y="675"/>
                    <a:pt x="84" y="677"/>
                    <a:pt x="79" y="685"/>
                  </a:cubicBezTo>
                  <a:cubicBezTo>
                    <a:pt x="74" y="694"/>
                    <a:pt x="72" y="698"/>
                    <a:pt x="63" y="702"/>
                  </a:cubicBezTo>
                  <a:cubicBezTo>
                    <a:pt x="47" y="707"/>
                    <a:pt x="38" y="722"/>
                    <a:pt x="29" y="736"/>
                  </a:cubicBezTo>
                  <a:cubicBezTo>
                    <a:pt x="26" y="740"/>
                    <a:pt x="21" y="743"/>
                    <a:pt x="18" y="747"/>
                  </a:cubicBezTo>
                  <a:cubicBezTo>
                    <a:pt x="17" y="749"/>
                    <a:pt x="23" y="756"/>
                    <a:pt x="21" y="758"/>
                  </a:cubicBezTo>
                  <a:cubicBezTo>
                    <a:pt x="17" y="769"/>
                    <a:pt x="6" y="761"/>
                    <a:pt x="12" y="779"/>
                  </a:cubicBezTo>
                  <a:cubicBezTo>
                    <a:pt x="18" y="800"/>
                    <a:pt x="13" y="811"/>
                    <a:pt x="9" y="829"/>
                  </a:cubicBezTo>
                  <a:cubicBezTo>
                    <a:pt x="7" y="838"/>
                    <a:pt x="0" y="862"/>
                    <a:pt x="9" y="869"/>
                  </a:cubicBezTo>
                  <a:cubicBezTo>
                    <a:pt x="14" y="872"/>
                    <a:pt x="24" y="877"/>
                    <a:pt x="28" y="882"/>
                  </a:cubicBezTo>
                  <a:cubicBezTo>
                    <a:pt x="36" y="891"/>
                    <a:pt x="32" y="898"/>
                    <a:pt x="44" y="904"/>
                  </a:cubicBezTo>
                  <a:cubicBezTo>
                    <a:pt x="55" y="910"/>
                    <a:pt x="49" y="918"/>
                    <a:pt x="54" y="925"/>
                  </a:cubicBezTo>
                  <a:cubicBezTo>
                    <a:pt x="58" y="930"/>
                    <a:pt x="74" y="935"/>
                    <a:pt x="79" y="939"/>
                  </a:cubicBezTo>
                  <a:cubicBezTo>
                    <a:pt x="87" y="944"/>
                    <a:pt x="87" y="947"/>
                    <a:pt x="97" y="949"/>
                  </a:cubicBezTo>
                  <a:cubicBezTo>
                    <a:pt x="103" y="950"/>
                    <a:pt x="116" y="942"/>
                    <a:pt x="122" y="942"/>
                  </a:cubicBezTo>
                  <a:cubicBezTo>
                    <a:pt x="129" y="941"/>
                    <a:pt x="138" y="942"/>
                    <a:pt x="145" y="945"/>
                  </a:cubicBezTo>
                  <a:cubicBezTo>
                    <a:pt x="159" y="949"/>
                    <a:pt x="160" y="939"/>
                    <a:pt x="170" y="935"/>
                  </a:cubicBezTo>
                  <a:cubicBezTo>
                    <a:pt x="181" y="931"/>
                    <a:pt x="207" y="926"/>
                    <a:pt x="215" y="936"/>
                  </a:cubicBezTo>
                  <a:cubicBezTo>
                    <a:pt x="223" y="946"/>
                    <a:pt x="246" y="955"/>
                    <a:pt x="258" y="947"/>
                  </a:cubicBezTo>
                  <a:cubicBezTo>
                    <a:pt x="258" y="958"/>
                    <a:pt x="270" y="958"/>
                    <a:pt x="271" y="963"/>
                  </a:cubicBezTo>
                  <a:cubicBezTo>
                    <a:pt x="272" y="967"/>
                    <a:pt x="266" y="982"/>
                    <a:pt x="265" y="985"/>
                  </a:cubicBezTo>
                  <a:cubicBezTo>
                    <a:pt x="262" y="996"/>
                    <a:pt x="258" y="993"/>
                    <a:pt x="262" y="1008"/>
                  </a:cubicBezTo>
                  <a:cubicBezTo>
                    <a:pt x="265" y="1017"/>
                    <a:pt x="275" y="1031"/>
                    <a:pt x="283" y="1035"/>
                  </a:cubicBezTo>
                  <a:cubicBezTo>
                    <a:pt x="284" y="1035"/>
                    <a:pt x="299" y="1080"/>
                    <a:pt x="298" y="1083"/>
                  </a:cubicBezTo>
                  <a:cubicBezTo>
                    <a:pt x="297" y="1093"/>
                    <a:pt x="308" y="1096"/>
                    <a:pt x="308" y="1108"/>
                  </a:cubicBezTo>
                  <a:cubicBezTo>
                    <a:pt x="308" y="1116"/>
                    <a:pt x="294" y="1128"/>
                    <a:pt x="289" y="1135"/>
                  </a:cubicBezTo>
                  <a:cubicBezTo>
                    <a:pt x="282" y="1146"/>
                    <a:pt x="283" y="1179"/>
                    <a:pt x="291" y="1189"/>
                  </a:cubicBezTo>
                  <a:cubicBezTo>
                    <a:pt x="306" y="1207"/>
                    <a:pt x="306" y="1219"/>
                    <a:pt x="309" y="1242"/>
                  </a:cubicBezTo>
                  <a:cubicBezTo>
                    <a:pt x="312" y="1260"/>
                    <a:pt x="324" y="1279"/>
                    <a:pt x="332" y="1295"/>
                  </a:cubicBezTo>
                  <a:cubicBezTo>
                    <a:pt x="335" y="1300"/>
                    <a:pt x="340" y="1296"/>
                    <a:pt x="341" y="1302"/>
                  </a:cubicBezTo>
                  <a:cubicBezTo>
                    <a:pt x="342" y="1309"/>
                    <a:pt x="341" y="1311"/>
                    <a:pt x="345" y="1316"/>
                  </a:cubicBezTo>
                  <a:cubicBezTo>
                    <a:pt x="350" y="1321"/>
                    <a:pt x="350" y="1337"/>
                    <a:pt x="353" y="1345"/>
                  </a:cubicBezTo>
                  <a:cubicBezTo>
                    <a:pt x="356" y="1346"/>
                    <a:pt x="365" y="1353"/>
                    <a:pt x="370" y="1350"/>
                  </a:cubicBezTo>
                  <a:cubicBezTo>
                    <a:pt x="376" y="1346"/>
                    <a:pt x="391" y="1338"/>
                    <a:pt x="397" y="1338"/>
                  </a:cubicBezTo>
                  <a:cubicBezTo>
                    <a:pt x="409" y="1338"/>
                    <a:pt x="407" y="1349"/>
                    <a:pt x="419" y="1342"/>
                  </a:cubicBezTo>
                  <a:cubicBezTo>
                    <a:pt x="427" y="1338"/>
                    <a:pt x="435" y="1340"/>
                    <a:pt x="442" y="1333"/>
                  </a:cubicBezTo>
                  <a:cubicBezTo>
                    <a:pt x="452" y="1321"/>
                    <a:pt x="474" y="1307"/>
                    <a:pt x="476" y="1289"/>
                  </a:cubicBezTo>
                  <a:cubicBezTo>
                    <a:pt x="477" y="1278"/>
                    <a:pt x="492" y="1284"/>
                    <a:pt x="489" y="1268"/>
                  </a:cubicBezTo>
                  <a:cubicBezTo>
                    <a:pt x="487" y="1255"/>
                    <a:pt x="487" y="1259"/>
                    <a:pt x="494" y="1247"/>
                  </a:cubicBezTo>
                  <a:cubicBezTo>
                    <a:pt x="499" y="1238"/>
                    <a:pt x="512" y="1244"/>
                    <a:pt x="515" y="1239"/>
                  </a:cubicBezTo>
                  <a:cubicBezTo>
                    <a:pt x="521" y="1232"/>
                    <a:pt x="517" y="1217"/>
                    <a:pt x="515" y="1209"/>
                  </a:cubicBezTo>
                  <a:cubicBezTo>
                    <a:pt x="513" y="1198"/>
                    <a:pt x="504" y="1198"/>
                    <a:pt x="509" y="1185"/>
                  </a:cubicBezTo>
                  <a:cubicBezTo>
                    <a:pt x="511" y="1180"/>
                    <a:pt x="522" y="1174"/>
                    <a:pt x="528" y="1174"/>
                  </a:cubicBezTo>
                  <a:cubicBezTo>
                    <a:pt x="538" y="1173"/>
                    <a:pt x="565" y="1155"/>
                    <a:pt x="564" y="1142"/>
                  </a:cubicBezTo>
                  <a:cubicBezTo>
                    <a:pt x="563" y="1127"/>
                    <a:pt x="561" y="1106"/>
                    <a:pt x="570" y="1096"/>
                  </a:cubicBezTo>
                  <a:cubicBezTo>
                    <a:pt x="561" y="1089"/>
                    <a:pt x="556" y="1082"/>
                    <a:pt x="553" y="1071"/>
                  </a:cubicBezTo>
                  <a:cubicBezTo>
                    <a:pt x="553" y="1070"/>
                    <a:pt x="551" y="1041"/>
                    <a:pt x="551" y="1041"/>
                  </a:cubicBezTo>
                  <a:cubicBezTo>
                    <a:pt x="555" y="1031"/>
                    <a:pt x="568" y="1036"/>
                    <a:pt x="567" y="1021"/>
                  </a:cubicBezTo>
                  <a:cubicBezTo>
                    <a:pt x="566" y="1009"/>
                    <a:pt x="574" y="1002"/>
                    <a:pt x="583" y="995"/>
                  </a:cubicBezTo>
                  <a:cubicBezTo>
                    <a:pt x="591" y="989"/>
                    <a:pt x="599" y="988"/>
                    <a:pt x="607" y="983"/>
                  </a:cubicBezTo>
                  <a:cubicBezTo>
                    <a:pt x="616" y="977"/>
                    <a:pt x="620" y="965"/>
                    <a:pt x="630" y="961"/>
                  </a:cubicBezTo>
                  <a:cubicBezTo>
                    <a:pt x="638" y="958"/>
                    <a:pt x="640" y="940"/>
                    <a:pt x="645" y="933"/>
                  </a:cubicBezTo>
                  <a:cubicBezTo>
                    <a:pt x="650" y="925"/>
                    <a:pt x="655" y="911"/>
                    <a:pt x="663" y="906"/>
                  </a:cubicBezTo>
                  <a:cubicBezTo>
                    <a:pt x="671" y="902"/>
                    <a:pt x="674" y="852"/>
                    <a:pt x="652" y="879"/>
                  </a:cubicBezTo>
                  <a:cubicBezTo>
                    <a:pt x="649" y="883"/>
                    <a:pt x="603" y="887"/>
                    <a:pt x="597" y="883"/>
                  </a:cubicBezTo>
                  <a:cubicBezTo>
                    <a:pt x="589" y="876"/>
                    <a:pt x="592" y="865"/>
                    <a:pt x="586" y="862"/>
                  </a:cubicBezTo>
                  <a:cubicBezTo>
                    <a:pt x="578" y="860"/>
                    <a:pt x="584" y="856"/>
                    <a:pt x="579" y="851"/>
                  </a:cubicBezTo>
                  <a:cubicBezTo>
                    <a:pt x="574" y="846"/>
                    <a:pt x="568" y="843"/>
                    <a:pt x="564" y="839"/>
                  </a:cubicBezTo>
                  <a:cubicBezTo>
                    <a:pt x="553" y="826"/>
                    <a:pt x="547" y="800"/>
                    <a:pt x="530" y="795"/>
                  </a:cubicBezTo>
                  <a:cubicBezTo>
                    <a:pt x="538" y="786"/>
                    <a:pt x="520" y="753"/>
                    <a:pt x="514" y="741"/>
                  </a:cubicBezTo>
                  <a:cubicBezTo>
                    <a:pt x="506" y="721"/>
                    <a:pt x="490" y="705"/>
                    <a:pt x="483" y="685"/>
                  </a:cubicBezTo>
                  <a:cubicBezTo>
                    <a:pt x="493" y="688"/>
                    <a:pt x="494" y="705"/>
                    <a:pt x="495" y="705"/>
                  </a:cubicBezTo>
                  <a:cubicBezTo>
                    <a:pt x="503" y="708"/>
                    <a:pt x="509" y="698"/>
                    <a:pt x="514" y="691"/>
                  </a:cubicBezTo>
                  <a:cubicBezTo>
                    <a:pt x="508" y="712"/>
                    <a:pt x="541" y="741"/>
                    <a:pt x="548" y="760"/>
                  </a:cubicBezTo>
                  <a:cubicBezTo>
                    <a:pt x="551" y="767"/>
                    <a:pt x="548" y="788"/>
                    <a:pt x="558" y="789"/>
                  </a:cubicBezTo>
                  <a:cubicBezTo>
                    <a:pt x="567" y="789"/>
                    <a:pt x="567" y="789"/>
                    <a:pt x="567" y="798"/>
                  </a:cubicBezTo>
                  <a:cubicBezTo>
                    <a:pt x="568" y="809"/>
                    <a:pt x="577" y="807"/>
                    <a:pt x="581" y="813"/>
                  </a:cubicBezTo>
                  <a:cubicBezTo>
                    <a:pt x="588" y="826"/>
                    <a:pt x="589" y="878"/>
                    <a:pt x="612" y="866"/>
                  </a:cubicBezTo>
                  <a:cubicBezTo>
                    <a:pt x="623" y="860"/>
                    <a:pt x="636" y="859"/>
                    <a:pt x="645" y="854"/>
                  </a:cubicBezTo>
                  <a:cubicBezTo>
                    <a:pt x="652" y="850"/>
                    <a:pt x="649" y="841"/>
                    <a:pt x="659" y="842"/>
                  </a:cubicBezTo>
                  <a:cubicBezTo>
                    <a:pt x="667" y="844"/>
                    <a:pt x="674" y="838"/>
                    <a:pt x="683" y="838"/>
                  </a:cubicBezTo>
                  <a:cubicBezTo>
                    <a:pt x="674" y="818"/>
                    <a:pt x="715" y="821"/>
                    <a:pt x="722" y="809"/>
                  </a:cubicBezTo>
                  <a:cubicBezTo>
                    <a:pt x="730" y="797"/>
                    <a:pt x="769" y="771"/>
                    <a:pt x="750" y="759"/>
                  </a:cubicBezTo>
                  <a:cubicBezTo>
                    <a:pt x="749" y="761"/>
                    <a:pt x="748" y="763"/>
                    <a:pt x="747" y="764"/>
                  </a:cubicBezTo>
                  <a:cubicBezTo>
                    <a:pt x="747" y="759"/>
                    <a:pt x="743" y="754"/>
                    <a:pt x="743" y="749"/>
                  </a:cubicBezTo>
                  <a:cubicBezTo>
                    <a:pt x="729" y="758"/>
                    <a:pt x="717" y="738"/>
                    <a:pt x="717" y="725"/>
                  </a:cubicBezTo>
                  <a:cubicBezTo>
                    <a:pt x="704" y="733"/>
                    <a:pt x="707" y="745"/>
                    <a:pt x="692" y="747"/>
                  </a:cubicBezTo>
                  <a:cubicBezTo>
                    <a:pt x="680" y="749"/>
                    <a:pt x="670" y="742"/>
                    <a:pt x="673" y="730"/>
                  </a:cubicBezTo>
                  <a:cubicBezTo>
                    <a:pt x="651" y="731"/>
                    <a:pt x="636" y="690"/>
                    <a:pt x="648" y="676"/>
                  </a:cubicBezTo>
                  <a:cubicBezTo>
                    <a:pt x="666" y="684"/>
                    <a:pt x="696" y="747"/>
                    <a:pt x="721" y="714"/>
                  </a:cubicBezTo>
                  <a:cubicBezTo>
                    <a:pt x="726" y="732"/>
                    <a:pt x="742" y="736"/>
                    <a:pt x="759" y="735"/>
                  </a:cubicBezTo>
                  <a:cubicBezTo>
                    <a:pt x="766" y="735"/>
                    <a:pt x="771" y="739"/>
                    <a:pt x="777" y="739"/>
                  </a:cubicBezTo>
                  <a:cubicBezTo>
                    <a:pt x="784" y="738"/>
                    <a:pt x="788" y="732"/>
                    <a:pt x="797" y="732"/>
                  </a:cubicBezTo>
                  <a:cubicBezTo>
                    <a:pt x="821" y="732"/>
                    <a:pt x="817" y="735"/>
                    <a:pt x="829" y="752"/>
                  </a:cubicBezTo>
                  <a:cubicBezTo>
                    <a:pt x="834" y="758"/>
                    <a:pt x="865" y="758"/>
                    <a:pt x="847" y="767"/>
                  </a:cubicBezTo>
                  <a:cubicBezTo>
                    <a:pt x="854" y="795"/>
                    <a:pt x="873" y="776"/>
                    <a:pt x="880" y="766"/>
                  </a:cubicBezTo>
                  <a:cubicBezTo>
                    <a:pt x="879" y="775"/>
                    <a:pt x="883" y="772"/>
                    <a:pt x="885" y="781"/>
                  </a:cubicBezTo>
                  <a:cubicBezTo>
                    <a:pt x="885" y="786"/>
                    <a:pt x="880" y="793"/>
                    <a:pt x="880" y="795"/>
                  </a:cubicBezTo>
                  <a:cubicBezTo>
                    <a:pt x="880" y="810"/>
                    <a:pt x="890" y="823"/>
                    <a:pt x="894" y="836"/>
                  </a:cubicBezTo>
                  <a:cubicBezTo>
                    <a:pt x="901" y="860"/>
                    <a:pt x="907" y="895"/>
                    <a:pt x="929" y="907"/>
                  </a:cubicBezTo>
                  <a:cubicBezTo>
                    <a:pt x="933" y="899"/>
                    <a:pt x="944" y="894"/>
                    <a:pt x="951" y="886"/>
                  </a:cubicBezTo>
                  <a:cubicBezTo>
                    <a:pt x="946" y="875"/>
                    <a:pt x="962" y="851"/>
                    <a:pt x="953" y="843"/>
                  </a:cubicBezTo>
                  <a:cubicBezTo>
                    <a:pt x="942" y="833"/>
                    <a:pt x="966" y="833"/>
                    <a:pt x="968" y="829"/>
                  </a:cubicBezTo>
                  <a:cubicBezTo>
                    <a:pt x="972" y="820"/>
                    <a:pt x="978" y="812"/>
                    <a:pt x="985" y="806"/>
                  </a:cubicBezTo>
                  <a:cubicBezTo>
                    <a:pt x="989" y="803"/>
                    <a:pt x="1001" y="797"/>
                    <a:pt x="1005" y="794"/>
                  </a:cubicBezTo>
                  <a:cubicBezTo>
                    <a:pt x="1016" y="789"/>
                    <a:pt x="1011" y="781"/>
                    <a:pt x="1017" y="776"/>
                  </a:cubicBezTo>
                  <a:cubicBezTo>
                    <a:pt x="1031" y="764"/>
                    <a:pt x="1054" y="781"/>
                    <a:pt x="1059" y="760"/>
                  </a:cubicBezTo>
                  <a:cubicBezTo>
                    <a:pt x="1069" y="765"/>
                    <a:pt x="1080" y="781"/>
                    <a:pt x="1087" y="790"/>
                  </a:cubicBezTo>
                  <a:cubicBezTo>
                    <a:pt x="1097" y="805"/>
                    <a:pt x="1091" y="821"/>
                    <a:pt x="1101" y="835"/>
                  </a:cubicBezTo>
                  <a:cubicBezTo>
                    <a:pt x="1108" y="828"/>
                    <a:pt x="1114" y="825"/>
                    <a:pt x="1119" y="817"/>
                  </a:cubicBezTo>
                  <a:cubicBezTo>
                    <a:pt x="1130" y="828"/>
                    <a:pt x="1125" y="836"/>
                    <a:pt x="1128" y="850"/>
                  </a:cubicBezTo>
                  <a:cubicBezTo>
                    <a:pt x="1132" y="863"/>
                    <a:pt x="1143" y="872"/>
                    <a:pt x="1138" y="886"/>
                  </a:cubicBezTo>
                  <a:cubicBezTo>
                    <a:pt x="1149" y="877"/>
                    <a:pt x="1154" y="865"/>
                    <a:pt x="1151" y="852"/>
                  </a:cubicBezTo>
                  <a:cubicBezTo>
                    <a:pt x="1160" y="871"/>
                    <a:pt x="1167" y="859"/>
                    <a:pt x="1180" y="868"/>
                  </a:cubicBezTo>
                  <a:cubicBezTo>
                    <a:pt x="1190" y="875"/>
                    <a:pt x="1188" y="888"/>
                    <a:pt x="1203" y="892"/>
                  </a:cubicBezTo>
                  <a:cubicBezTo>
                    <a:pt x="1196" y="900"/>
                    <a:pt x="1199" y="897"/>
                    <a:pt x="1201" y="907"/>
                  </a:cubicBezTo>
                  <a:cubicBezTo>
                    <a:pt x="1202" y="903"/>
                    <a:pt x="1207" y="893"/>
                    <a:pt x="1210" y="890"/>
                  </a:cubicBezTo>
                  <a:cubicBezTo>
                    <a:pt x="1214" y="888"/>
                    <a:pt x="1217" y="886"/>
                    <a:pt x="1222" y="886"/>
                  </a:cubicBezTo>
                  <a:cubicBezTo>
                    <a:pt x="1231" y="885"/>
                    <a:pt x="1224" y="880"/>
                    <a:pt x="1230" y="875"/>
                  </a:cubicBezTo>
                  <a:cubicBezTo>
                    <a:pt x="1235" y="870"/>
                    <a:pt x="1236" y="881"/>
                    <a:pt x="1241" y="872"/>
                  </a:cubicBezTo>
                  <a:cubicBezTo>
                    <a:pt x="1244" y="867"/>
                    <a:pt x="1242" y="864"/>
                    <a:pt x="1242" y="859"/>
                  </a:cubicBezTo>
                  <a:cubicBezTo>
                    <a:pt x="1244" y="850"/>
                    <a:pt x="1242" y="831"/>
                    <a:pt x="1232" y="830"/>
                  </a:cubicBezTo>
                  <a:cubicBezTo>
                    <a:pt x="1223" y="828"/>
                    <a:pt x="1207" y="805"/>
                    <a:pt x="1208" y="794"/>
                  </a:cubicBezTo>
                  <a:cubicBezTo>
                    <a:pt x="1210" y="779"/>
                    <a:pt x="1248" y="758"/>
                    <a:pt x="1248" y="780"/>
                  </a:cubicBezTo>
                  <a:cubicBezTo>
                    <a:pt x="1260" y="771"/>
                    <a:pt x="1283" y="772"/>
                    <a:pt x="1286" y="755"/>
                  </a:cubicBezTo>
                  <a:cubicBezTo>
                    <a:pt x="1297" y="771"/>
                    <a:pt x="1309" y="753"/>
                    <a:pt x="1318" y="746"/>
                  </a:cubicBezTo>
                  <a:cubicBezTo>
                    <a:pt x="1324" y="741"/>
                    <a:pt x="1333" y="743"/>
                    <a:pt x="1339" y="738"/>
                  </a:cubicBezTo>
                  <a:cubicBezTo>
                    <a:pt x="1340" y="737"/>
                    <a:pt x="1335" y="729"/>
                    <a:pt x="1336" y="727"/>
                  </a:cubicBezTo>
                  <a:cubicBezTo>
                    <a:pt x="1339" y="722"/>
                    <a:pt x="1344" y="723"/>
                    <a:pt x="1346" y="718"/>
                  </a:cubicBezTo>
                  <a:cubicBezTo>
                    <a:pt x="1352" y="704"/>
                    <a:pt x="1361" y="698"/>
                    <a:pt x="1362" y="681"/>
                  </a:cubicBezTo>
                  <a:cubicBezTo>
                    <a:pt x="1362" y="678"/>
                    <a:pt x="1364" y="661"/>
                    <a:pt x="1363" y="658"/>
                  </a:cubicBezTo>
                  <a:cubicBezTo>
                    <a:pt x="1361" y="652"/>
                    <a:pt x="1352" y="652"/>
                    <a:pt x="1351" y="643"/>
                  </a:cubicBezTo>
                  <a:cubicBezTo>
                    <a:pt x="1350" y="643"/>
                    <a:pt x="1348" y="644"/>
                    <a:pt x="1346" y="644"/>
                  </a:cubicBezTo>
                  <a:cubicBezTo>
                    <a:pt x="1348" y="635"/>
                    <a:pt x="1349" y="636"/>
                    <a:pt x="1341" y="628"/>
                  </a:cubicBezTo>
                  <a:cubicBezTo>
                    <a:pt x="1352" y="620"/>
                    <a:pt x="1358" y="605"/>
                    <a:pt x="1373" y="603"/>
                  </a:cubicBezTo>
                  <a:cubicBezTo>
                    <a:pt x="1364" y="604"/>
                    <a:pt x="1356" y="601"/>
                    <a:pt x="1352" y="594"/>
                  </a:cubicBezTo>
                  <a:cubicBezTo>
                    <a:pt x="1350" y="617"/>
                    <a:pt x="1326" y="597"/>
                    <a:pt x="1329" y="583"/>
                  </a:cubicBezTo>
                  <a:cubicBezTo>
                    <a:pt x="1330" y="577"/>
                    <a:pt x="1359" y="561"/>
                    <a:pt x="1370" y="569"/>
                  </a:cubicBezTo>
                  <a:cubicBezTo>
                    <a:pt x="1363" y="574"/>
                    <a:pt x="1363" y="576"/>
                    <a:pt x="1359" y="583"/>
                  </a:cubicBezTo>
                  <a:cubicBezTo>
                    <a:pt x="1371" y="578"/>
                    <a:pt x="1388" y="568"/>
                    <a:pt x="1400" y="575"/>
                  </a:cubicBezTo>
                  <a:cubicBezTo>
                    <a:pt x="1387" y="590"/>
                    <a:pt x="1398" y="600"/>
                    <a:pt x="1415" y="602"/>
                  </a:cubicBezTo>
                  <a:cubicBezTo>
                    <a:pt x="1399" y="605"/>
                    <a:pt x="1415" y="622"/>
                    <a:pt x="1409" y="636"/>
                  </a:cubicBezTo>
                  <a:cubicBezTo>
                    <a:pt x="1422" y="629"/>
                    <a:pt x="1439" y="630"/>
                    <a:pt x="1442" y="614"/>
                  </a:cubicBezTo>
                  <a:cubicBezTo>
                    <a:pt x="1444" y="594"/>
                    <a:pt x="1422" y="593"/>
                    <a:pt x="1420" y="580"/>
                  </a:cubicBezTo>
                  <a:cubicBezTo>
                    <a:pt x="1418" y="567"/>
                    <a:pt x="1438" y="559"/>
                    <a:pt x="1447" y="553"/>
                  </a:cubicBezTo>
                  <a:cubicBezTo>
                    <a:pt x="1453" y="549"/>
                    <a:pt x="1452" y="539"/>
                    <a:pt x="1460" y="541"/>
                  </a:cubicBezTo>
                  <a:cubicBezTo>
                    <a:pt x="1465" y="542"/>
                    <a:pt x="1476" y="544"/>
                    <a:pt x="1480" y="543"/>
                  </a:cubicBezTo>
                  <a:cubicBezTo>
                    <a:pt x="1496" y="539"/>
                    <a:pt x="1510" y="522"/>
                    <a:pt x="1517" y="510"/>
                  </a:cubicBezTo>
                  <a:cubicBezTo>
                    <a:pt x="1521" y="502"/>
                    <a:pt x="1523" y="495"/>
                    <a:pt x="1527" y="487"/>
                  </a:cubicBezTo>
                  <a:cubicBezTo>
                    <a:pt x="1531" y="480"/>
                    <a:pt x="1539" y="482"/>
                    <a:pt x="1543" y="475"/>
                  </a:cubicBezTo>
                  <a:cubicBezTo>
                    <a:pt x="1548" y="467"/>
                    <a:pt x="1542" y="460"/>
                    <a:pt x="1545" y="451"/>
                  </a:cubicBezTo>
                  <a:cubicBezTo>
                    <a:pt x="1546" y="445"/>
                    <a:pt x="1554" y="437"/>
                    <a:pt x="1554" y="432"/>
                  </a:cubicBezTo>
                  <a:cubicBezTo>
                    <a:pt x="1554" y="421"/>
                    <a:pt x="1565" y="408"/>
                    <a:pt x="1551" y="398"/>
                  </a:cubicBezTo>
                  <a:cubicBezTo>
                    <a:pt x="1540" y="391"/>
                    <a:pt x="1527" y="400"/>
                    <a:pt x="1515" y="391"/>
                  </a:cubicBezTo>
                  <a:cubicBezTo>
                    <a:pt x="1498" y="377"/>
                    <a:pt x="1517" y="366"/>
                    <a:pt x="1528" y="359"/>
                  </a:cubicBezTo>
                  <a:cubicBezTo>
                    <a:pt x="1540" y="350"/>
                    <a:pt x="1547" y="337"/>
                    <a:pt x="1559" y="327"/>
                  </a:cubicBezTo>
                  <a:cubicBezTo>
                    <a:pt x="1566" y="322"/>
                    <a:pt x="1571" y="322"/>
                    <a:pt x="1580" y="321"/>
                  </a:cubicBezTo>
                  <a:cubicBezTo>
                    <a:pt x="1586" y="320"/>
                    <a:pt x="1595" y="323"/>
                    <a:pt x="1599" y="322"/>
                  </a:cubicBezTo>
                  <a:cubicBezTo>
                    <a:pt x="1604" y="321"/>
                    <a:pt x="1611" y="315"/>
                    <a:pt x="1618" y="314"/>
                  </a:cubicBezTo>
                  <a:cubicBezTo>
                    <a:pt x="1624" y="312"/>
                    <a:pt x="1633" y="310"/>
                    <a:pt x="1638" y="312"/>
                  </a:cubicBezTo>
                  <a:cubicBezTo>
                    <a:pt x="1653" y="317"/>
                    <a:pt x="1662" y="324"/>
                    <a:pt x="1679" y="321"/>
                  </a:cubicBezTo>
                  <a:cubicBezTo>
                    <a:pt x="1690" y="320"/>
                    <a:pt x="1700" y="297"/>
                    <a:pt x="1708" y="289"/>
                  </a:cubicBezTo>
                  <a:cubicBezTo>
                    <a:pt x="1713" y="284"/>
                    <a:pt x="1735" y="283"/>
                    <a:pt x="1745" y="285"/>
                  </a:cubicBezTo>
                  <a:cubicBezTo>
                    <a:pt x="1742" y="294"/>
                    <a:pt x="1745" y="292"/>
                    <a:pt x="1747" y="299"/>
                  </a:cubicBezTo>
                  <a:cubicBezTo>
                    <a:pt x="1755" y="290"/>
                    <a:pt x="1784" y="254"/>
                    <a:pt x="1785" y="288"/>
                  </a:cubicBezTo>
                  <a:cubicBezTo>
                    <a:pt x="1777" y="288"/>
                    <a:pt x="1774" y="292"/>
                    <a:pt x="1767" y="296"/>
                  </a:cubicBezTo>
                  <a:cubicBezTo>
                    <a:pt x="1763" y="298"/>
                    <a:pt x="1749" y="306"/>
                    <a:pt x="1749" y="307"/>
                  </a:cubicBezTo>
                  <a:cubicBezTo>
                    <a:pt x="1745" y="323"/>
                    <a:pt x="1723" y="332"/>
                    <a:pt x="1712" y="344"/>
                  </a:cubicBezTo>
                  <a:cubicBezTo>
                    <a:pt x="1696" y="362"/>
                    <a:pt x="1695" y="415"/>
                    <a:pt x="1714" y="433"/>
                  </a:cubicBezTo>
                  <a:cubicBezTo>
                    <a:pt x="1711" y="420"/>
                    <a:pt x="1734" y="392"/>
                    <a:pt x="1744" y="385"/>
                  </a:cubicBezTo>
                  <a:cubicBezTo>
                    <a:pt x="1747" y="383"/>
                    <a:pt x="1754" y="380"/>
                    <a:pt x="1756" y="377"/>
                  </a:cubicBezTo>
                  <a:cubicBezTo>
                    <a:pt x="1755" y="374"/>
                    <a:pt x="1754" y="371"/>
                    <a:pt x="1753" y="368"/>
                  </a:cubicBezTo>
                  <a:cubicBezTo>
                    <a:pt x="1756" y="367"/>
                    <a:pt x="1759" y="366"/>
                    <a:pt x="1763" y="365"/>
                  </a:cubicBezTo>
                  <a:cubicBezTo>
                    <a:pt x="1767" y="352"/>
                    <a:pt x="1762" y="341"/>
                    <a:pt x="1767" y="331"/>
                  </a:cubicBezTo>
                  <a:cubicBezTo>
                    <a:pt x="1772" y="322"/>
                    <a:pt x="1781" y="323"/>
                    <a:pt x="1784" y="310"/>
                  </a:cubicBezTo>
                  <a:cubicBezTo>
                    <a:pt x="1786" y="300"/>
                    <a:pt x="1806" y="307"/>
                    <a:pt x="1813" y="309"/>
                  </a:cubicBezTo>
                  <a:cubicBezTo>
                    <a:pt x="1826" y="312"/>
                    <a:pt x="1827" y="320"/>
                    <a:pt x="1843" y="312"/>
                  </a:cubicBezTo>
                  <a:cubicBezTo>
                    <a:pt x="1848" y="309"/>
                    <a:pt x="1853" y="305"/>
                    <a:pt x="1860" y="303"/>
                  </a:cubicBezTo>
                  <a:cubicBezTo>
                    <a:pt x="1868" y="301"/>
                    <a:pt x="1862" y="296"/>
                    <a:pt x="1868" y="291"/>
                  </a:cubicBezTo>
                  <a:cubicBezTo>
                    <a:pt x="1873" y="287"/>
                    <a:pt x="1889" y="276"/>
                    <a:pt x="1896" y="274"/>
                  </a:cubicBezTo>
                  <a:cubicBezTo>
                    <a:pt x="1905" y="272"/>
                    <a:pt x="1918" y="280"/>
                    <a:pt x="1927" y="272"/>
                  </a:cubicBezTo>
                  <a:cubicBezTo>
                    <a:pt x="1938" y="262"/>
                    <a:pt x="1928" y="261"/>
                    <a:pt x="1922" y="251"/>
                  </a:cubicBezTo>
                  <a:cubicBezTo>
                    <a:pt x="1911" y="234"/>
                    <a:pt x="1933" y="238"/>
                    <a:pt x="1939" y="229"/>
                  </a:cubicBezTo>
                  <a:cubicBezTo>
                    <a:pt x="1948" y="217"/>
                    <a:pt x="1941" y="218"/>
                    <a:pt x="1956" y="220"/>
                  </a:cubicBezTo>
                  <a:cubicBezTo>
                    <a:pt x="1967" y="222"/>
                    <a:pt x="1977" y="232"/>
                    <a:pt x="1988" y="237"/>
                  </a:cubicBezTo>
                  <a:cubicBezTo>
                    <a:pt x="1993" y="238"/>
                    <a:pt x="2011" y="252"/>
                    <a:pt x="2014" y="235"/>
                  </a:cubicBezTo>
                  <a:cubicBezTo>
                    <a:pt x="2015" y="224"/>
                    <a:pt x="2026" y="220"/>
                    <a:pt x="2037" y="218"/>
                  </a:cubicBezTo>
                  <a:cubicBezTo>
                    <a:pt x="2026" y="197"/>
                    <a:pt x="1980" y="188"/>
                    <a:pt x="1961" y="184"/>
                  </a:cubicBezTo>
                  <a:close/>
                  <a:moveTo>
                    <a:pt x="703" y="565"/>
                  </a:moveTo>
                  <a:cubicBezTo>
                    <a:pt x="694" y="563"/>
                    <a:pt x="687" y="566"/>
                    <a:pt x="683" y="573"/>
                  </a:cubicBezTo>
                  <a:cubicBezTo>
                    <a:pt x="706" y="570"/>
                    <a:pt x="706" y="617"/>
                    <a:pt x="678" y="610"/>
                  </a:cubicBezTo>
                  <a:cubicBezTo>
                    <a:pt x="668" y="608"/>
                    <a:pt x="649" y="603"/>
                    <a:pt x="648" y="589"/>
                  </a:cubicBezTo>
                  <a:cubicBezTo>
                    <a:pt x="648" y="582"/>
                    <a:pt x="663" y="568"/>
                    <a:pt x="654" y="565"/>
                  </a:cubicBezTo>
                  <a:cubicBezTo>
                    <a:pt x="638" y="558"/>
                    <a:pt x="643" y="541"/>
                    <a:pt x="639" y="529"/>
                  </a:cubicBezTo>
                  <a:cubicBezTo>
                    <a:pt x="636" y="522"/>
                    <a:pt x="627" y="530"/>
                    <a:pt x="629" y="520"/>
                  </a:cubicBezTo>
                  <a:cubicBezTo>
                    <a:pt x="630" y="508"/>
                    <a:pt x="631" y="510"/>
                    <a:pt x="637" y="502"/>
                  </a:cubicBezTo>
                  <a:cubicBezTo>
                    <a:pt x="655" y="479"/>
                    <a:pt x="682" y="484"/>
                    <a:pt x="700" y="506"/>
                  </a:cubicBezTo>
                  <a:cubicBezTo>
                    <a:pt x="689" y="505"/>
                    <a:pt x="644" y="509"/>
                    <a:pt x="671" y="525"/>
                  </a:cubicBezTo>
                  <a:cubicBezTo>
                    <a:pt x="667" y="537"/>
                    <a:pt x="683" y="542"/>
                    <a:pt x="684" y="557"/>
                  </a:cubicBezTo>
                  <a:cubicBezTo>
                    <a:pt x="693" y="549"/>
                    <a:pt x="704" y="552"/>
                    <a:pt x="703" y="565"/>
                  </a:cubicBezTo>
                  <a:close/>
                  <a:moveTo>
                    <a:pt x="776" y="627"/>
                  </a:moveTo>
                  <a:cubicBezTo>
                    <a:pt x="774" y="624"/>
                    <a:pt x="771" y="622"/>
                    <a:pt x="772" y="617"/>
                  </a:cubicBezTo>
                  <a:cubicBezTo>
                    <a:pt x="776" y="618"/>
                    <a:pt x="779" y="620"/>
                    <a:pt x="783" y="623"/>
                  </a:cubicBezTo>
                  <a:cubicBezTo>
                    <a:pt x="780" y="624"/>
                    <a:pt x="778" y="626"/>
                    <a:pt x="776" y="62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967" y="609"/>
              <a:ext cx="5" cy="6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931" y="599"/>
              <a:ext cx="34" cy="30"/>
            </a:xfrm>
            <a:custGeom>
              <a:avLst/>
              <a:gdLst>
                <a:gd name="T0" fmla="*/ 14 w 19"/>
                <a:gd name="T1" fmla="*/ 0 h 17"/>
                <a:gd name="T2" fmla="*/ 0 w 19"/>
                <a:gd name="T3" fmla="*/ 16 h 17"/>
                <a:gd name="T4" fmla="*/ 19 w 19"/>
                <a:gd name="T5" fmla="*/ 10 h 17"/>
                <a:gd name="T6" fmla="*/ 14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14" y="0"/>
                  </a:moveTo>
                  <a:cubicBezTo>
                    <a:pt x="5" y="6"/>
                    <a:pt x="7" y="8"/>
                    <a:pt x="0" y="16"/>
                  </a:cubicBezTo>
                  <a:cubicBezTo>
                    <a:pt x="7" y="17"/>
                    <a:pt x="14" y="15"/>
                    <a:pt x="19" y="10"/>
                  </a:cubicBezTo>
                  <a:cubicBezTo>
                    <a:pt x="15" y="10"/>
                    <a:pt x="12" y="7"/>
                    <a:pt x="14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398" y="1878"/>
              <a:ext cx="1" cy="4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0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391" y="1882"/>
              <a:ext cx="113" cy="158"/>
            </a:xfrm>
            <a:custGeom>
              <a:avLst/>
              <a:gdLst>
                <a:gd name="T0" fmla="*/ 0 w 64"/>
                <a:gd name="T1" fmla="*/ 17 h 89"/>
                <a:gd name="T2" fmla="*/ 25 w 64"/>
                <a:gd name="T3" fmla="*/ 53 h 89"/>
                <a:gd name="T4" fmla="*/ 53 w 64"/>
                <a:gd name="T5" fmla="*/ 89 h 89"/>
                <a:gd name="T6" fmla="*/ 56 w 64"/>
                <a:gd name="T7" fmla="*/ 82 h 89"/>
                <a:gd name="T8" fmla="*/ 64 w 64"/>
                <a:gd name="T9" fmla="*/ 86 h 89"/>
                <a:gd name="T10" fmla="*/ 52 w 64"/>
                <a:gd name="T11" fmla="*/ 69 h 89"/>
                <a:gd name="T12" fmla="*/ 53 w 64"/>
                <a:gd name="T13" fmla="*/ 45 h 89"/>
                <a:gd name="T14" fmla="*/ 32 w 64"/>
                <a:gd name="T15" fmla="*/ 34 h 89"/>
                <a:gd name="T16" fmla="*/ 16 w 64"/>
                <a:gd name="T17" fmla="*/ 17 h 89"/>
                <a:gd name="T18" fmla="*/ 20 w 64"/>
                <a:gd name="T19" fmla="*/ 16 h 89"/>
                <a:gd name="T20" fmla="*/ 5 w 64"/>
                <a:gd name="T21" fmla="*/ 0 h 89"/>
                <a:gd name="T22" fmla="*/ 3 w 64"/>
                <a:gd name="T23" fmla="*/ 2 h 89"/>
                <a:gd name="T24" fmla="*/ 0 w 64"/>
                <a:gd name="T2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9">
                  <a:moveTo>
                    <a:pt x="0" y="17"/>
                  </a:moveTo>
                  <a:cubicBezTo>
                    <a:pt x="9" y="16"/>
                    <a:pt x="20" y="43"/>
                    <a:pt x="25" y="53"/>
                  </a:cubicBezTo>
                  <a:cubicBezTo>
                    <a:pt x="34" y="73"/>
                    <a:pt x="35" y="76"/>
                    <a:pt x="53" y="89"/>
                  </a:cubicBezTo>
                  <a:cubicBezTo>
                    <a:pt x="54" y="86"/>
                    <a:pt x="55" y="84"/>
                    <a:pt x="56" y="82"/>
                  </a:cubicBezTo>
                  <a:cubicBezTo>
                    <a:pt x="58" y="83"/>
                    <a:pt x="61" y="84"/>
                    <a:pt x="64" y="86"/>
                  </a:cubicBezTo>
                  <a:cubicBezTo>
                    <a:pt x="61" y="82"/>
                    <a:pt x="53" y="73"/>
                    <a:pt x="52" y="69"/>
                  </a:cubicBezTo>
                  <a:cubicBezTo>
                    <a:pt x="51" y="62"/>
                    <a:pt x="56" y="52"/>
                    <a:pt x="53" y="45"/>
                  </a:cubicBezTo>
                  <a:cubicBezTo>
                    <a:pt x="55" y="48"/>
                    <a:pt x="31" y="34"/>
                    <a:pt x="32" y="34"/>
                  </a:cubicBezTo>
                  <a:cubicBezTo>
                    <a:pt x="25" y="32"/>
                    <a:pt x="24" y="21"/>
                    <a:pt x="16" y="17"/>
                  </a:cubicBezTo>
                  <a:cubicBezTo>
                    <a:pt x="17" y="17"/>
                    <a:pt x="19" y="16"/>
                    <a:pt x="20" y="16"/>
                  </a:cubicBezTo>
                  <a:cubicBezTo>
                    <a:pt x="18" y="9"/>
                    <a:pt x="12" y="3"/>
                    <a:pt x="5" y="0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3"/>
                    <a:pt x="2" y="13"/>
                    <a:pt x="0" y="1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396" y="1885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965" y="615"/>
              <a:ext cx="2" cy="1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781" y="513"/>
              <a:ext cx="72" cy="31"/>
            </a:xfrm>
            <a:custGeom>
              <a:avLst/>
              <a:gdLst>
                <a:gd name="T0" fmla="*/ 41 w 41"/>
                <a:gd name="T1" fmla="*/ 11 h 17"/>
                <a:gd name="T2" fmla="*/ 10 w 41"/>
                <a:gd name="T3" fmla="*/ 17 h 17"/>
                <a:gd name="T4" fmla="*/ 41 w 41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7">
                  <a:moveTo>
                    <a:pt x="41" y="11"/>
                  </a:moveTo>
                  <a:cubicBezTo>
                    <a:pt x="31" y="0"/>
                    <a:pt x="0" y="2"/>
                    <a:pt x="10" y="17"/>
                  </a:cubicBezTo>
                  <a:cubicBezTo>
                    <a:pt x="20" y="17"/>
                    <a:pt x="31" y="16"/>
                    <a:pt x="41" y="1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607" y="565"/>
              <a:ext cx="27" cy="16"/>
            </a:xfrm>
            <a:custGeom>
              <a:avLst/>
              <a:gdLst>
                <a:gd name="T0" fmla="*/ 0 w 15"/>
                <a:gd name="T1" fmla="*/ 2 h 9"/>
                <a:gd name="T2" fmla="*/ 10 w 15"/>
                <a:gd name="T3" fmla="*/ 9 h 9"/>
                <a:gd name="T4" fmla="*/ 0 w 15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0" y="2"/>
                  </a:moveTo>
                  <a:cubicBezTo>
                    <a:pt x="3" y="4"/>
                    <a:pt x="6" y="7"/>
                    <a:pt x="10" y="9"/>
                  </a:cubicBezTo>
                  <a:cubicBezTo>
                    <a:pt x="15" y="1"/>
                    <a:pt x="9" y="0"/>
                    <a:pt x="0" y="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34" y="371"/>
              <a:ext cx="14" cy="16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8 w 8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5" y="5"/>
                    <a:pt x="0" y="0"/>
                    <a:pt x="4" y="9"/>
                  </a:cubicBezTo>
                  <a:cubicBezTo>
                    <a:pt x="6" y="6"/>
                    <a:pt x="8" y="4"/>
                    <a:pt x="8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4626" y="414"/>
              <a:ext cx="27" cy="21"/>
            </a:xfrm>
            <a:custGeom>
              <a:avLst/>
              <a:gdLst>
                <a:gd name="T0" fmla="*/ 0 w 15"/>
                <a:gd name="T1" fmla="*/ 7 h 12"/>
                <a:gd name="T2" fmla="*/ 15 w 15"/>
                <a:gd name="T3" fmla="*/ 9 h 12"/>
                <a:gd name="T4" fmla="*/ 0 w 15"/>
                <a:gd name="T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12"/>
                    <a:pt x="9" y="11"/>
                    <a:pt x="15" y="9"/>
                  </a:cubicBezTo>
                  <a:cubicBezTo>
                    <a:pt x="14" y="8"/>
                    <a:pt x="9" y="0"/>
                    <a:pt x="0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653" y="43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399" y="238"/>
              <a:ext cx="128" cy="63"/>
            </a:xfrm>
            <a:custGeom>
              <a:avLst/>
              <a:gdLst>
                <a:gd name="T0" fmla="*/ 11 w 72"/>
                <a:gd name="T1" fmla="*/ 35 h 35"/>
                <a:gd name="T2" fmla="*/ 60 w 72"/>
                <a:gd name="T3" fmla="*/ 26 h 35"/>
                <a:gd name="T4" fmla="*/ 40 w 72"/>
                <a:gd name="T5" fmla="*/ 9 h 35"/>
                <a:gd name="T6" fmla="*/ 41 w 72"/>
                <a:gd name="T7" fmla="*/ 1 h 35"/>
                <a:gd name="T8" fmla="*/ 11 w 72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5">
                  <a:moveTo>
                    <a:pt x="11" y="35"/>
                  </a:moveTo>
                  <a:cubicBezTo>
                    <a:pt x="21" y="31"/>
                    <a:pt x="54" y="32"/>
                    <a:pt x="60" y="26"/>
                  </a:cubicBezTo>
                  <a:cubicBezTo>
                    <a:pt x="72" y="14"/>
                    <a:pt x="51" y="2"/>
                    <a:pt x="40" y="9"/>
                  </a:cubicBezTo>
                  <a:cubicBezTo>
                    <a:pt x="41" y="6"/>
                    <a:pt x="41" y="4"/>
                    <a:pt x="41" y="1"/>
                  </a:cubicBezTo>
                  <a:cubicBezTo>
                    <a:pt x="28" y="0"/>
                    <a:pt x="0" y="25"/>
                    <a:pt x="11" y="3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4261" y="212"/>
              <a:ext cx="43" cy="25"/>
            </a:xfrm>
            <a:custGeom>
              <a:avLst/>
              <a:gdLst>
                <a:gd name="T0" fmla="*/ 10 w 24"/>
                <a:gd name="T1" fmla="*/ 0 h 14"/>
                <a:gd name="T2" fmla="*/ 0 w 24"/>
                <a:gd name="T3" fmla="*/ 3 h 14"/>
                <a:gd name="T4" fmla="*/ 24 w 24"/>
                <a:gd name="T5" fmla="*/ 5 h 14"/>
                <a:gd name="T6" fmla="*/ 1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10" y="0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5" y="14"/>
                    <a:pt x="16" y="13"/>
                    <a:pt x="24" y="5"/>
                  </a:cubicBezTo>
                  <a:cubicBezTo>
                    <a:pt x="19" y="3"/>
                    <a:pt x="14" y="0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275" y="143"/>
              <a:ext cx="179" cy="140"/>
            </a:xfrm>
            <a:custGeom>
              <a:avLst/>
              <a:gdLst>
                <a:gd name="T0" fmla="*/ 14 w 101"/>
                <a:gd name="T1" fmla="*/ 52 h 79"/>
                <a:gd name="T2" fmla="*/ 78 w 101"/>
                <a:gd name="T3" fmla="*/ 65 h 79"/>
                <a:gd name="T4" fmla="*/ 72 w 101"/>
                <a:gd name="T5" fmla="*/ 61 h 79"/>
                <a:gd name="T6" fmla="*/ 46 w 101"/>
                <a:gd name="T7" fmla="*/ 40 h 79"/>
                <a:gd name="T8" fmla="*/ 57 w 101"/>
                <a:gd name="T9" fmla="*/ 26 h 79"/>
                <a:gd name="T10" fmla="*/ 0 w 101"/>
                <a:gd name="T11" fmla="*/ 33 h 79"/>
                <a:gd name="T12" fmla="*/ 40 w 101"/>
                <a:gd name="T13" fmla="*/ 41 h 79"/>
                <a:gd name="T14" fmla="*/ 14 w 101"/>
                <a:gd name="T15" fmla="*/ 5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9">
                  <a:moveTo>
                    <a:pt x="14" y="52"/>
                  </a:moveTo>
                  <a:cubicBezTo>
                    <a:pt x="28" y="63"/>
                    <a:pt x="63" y="79"/>
                    <a:pt x="78" y="65"/>
                  </a:cubicBezTo>
                  <a:cubicBezTo>
                    <a:pt x="76" y="64"/>
                    <a:pt x="74" y="63"/>
                    <a:pt x="72" y="61"/>
                  </a:cubicBezTo>
                  <a:cubicBezTo>
                    <a:pt x="101" y="48"/>
                    <a:pt x="56" y="40"/>
                    <a:pt x="46" y="40"/>
                  </a:cubicBezTo>
                  <a:cubicBezTo>
                    <a:pt x="50" y="34"/>
                    <a:pt x="54" y="29"/>
                    <a:pt x="57" y="26"/>
                  </a:cubicBezTo>
                  <a:cubicBezTo>
                    <a:pt x="35" y="0"/>
                    <a:pt x="23" y="23"/>
                    <a:pt x="0" y="33"/>
                  </a:cubicBezTo>
                  <a:cubicBezTo>
                    <a:pt x="12" y="40"/>
                    <a:pt x="26" y="41"/>
                    <a:pt x="40" y="41"/>
                  </a:cubicBezTo>
                  <a:cubicBezTo>
                    <a:pt x="31" y="44"/>
                    <a:pt x="22" y="48"/>
                    <a:pt x="14" y="5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339" y="325"/>
              <a:ext cx="18" cy="18"/>
            </a:xfrm>
            <a:custGeom>
              <a:avLst/>
              <a:gdLst>
                <a:gd name="T0" fmla="*/ 10 w 10"/>
                <a:gd name="T1" fmla="*/ 1 h 10"/>
                <a:gd name="T2" fmla="*/ 0 w 10"/>
                <a:gd name="T3" fmla="*/ 5 h 10"/>
                <a:gd name="T4" fmla="*/ 10 w 10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10" y="1"/>
                  </a:moveTo>
                  <a:cubicBezTo>
                    <a:pt x="5" y="0"/>
                    <a:pt x="3" y="2"/>
                    <a:pt x="0" y="5"/>
                  </a:cubicBezTo>
                  <a:cubicBezTo>
                    <a:pt x="3" y="4"/>
                    <a:pt x="5" y="10"/>
                    <a:pt x="10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4247" y="166"/>
              <a:ext cx="25" cy="9"/>
            </a:xfrm>
            <a:custGeom>
              <a:avLst/>
              <a:gdLst>
                <a:gd name="T0" fmla="*/ 14 w 14"/>
                <a:gd name="T1" fmla="*/ 4 h 5"/>
                <a:gd name="T2" fmla="*/ 0 w 14"/>
                <a:gd name="T3" fmla="*/ 1 h 5"/>
                <a:gd name="T4" fmla="*/ 14 w 1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0" y="3"/>
                    <a:pt x="6" y="0"/>
                    <a:pt x="0" y="1"/>
                  </a:cubicBezTo>
                  <a:cubicBezTo>
                    <a:pt x="5" y="5"/>
                    <a:pt x="8" y="4"/>
                    <a:pt x="14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4536" y="286"/>
              <a:ext cx="20" cy="15"/>
            </a:xfrm>
            <a:custGeom>
              <a:avLst/>
              <a:gdLst>
                <a:gd name="T0" fmla="*/ 11 w 11"/>
                <a:gd name="T1" fmla="*/ 0 h 8"/>
                <a:gd name="T2" fmla="*/ 0 w 11"/>
                <a:gd name="T3" fmla="*/ 1 h 8"/>
                <a:gd name="T4" fmla="*/ 1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7" y="1"/>
                    <a:pt x="3" y="1"/>
                    <a:pt x="0" y="1"/>
                  </a:cubicBezTo>
                  <a:cubicBezTo>
                    <a:pt x="6" y="8"/>
                    <a:pt x="6" y="2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548" y="201"/>
              <a:ext cx="6" cy="9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0 h 5"/>
                <a:gd name="T4" fmla="*/ 1 w 3"/>
                <a:gd name="T5" fmla="*/ 1 h 5"/>
                <a:gd name="T6" fmla="*/ 0 w 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5"/>
                    <a:pt x="1" y="1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3449" y="178"/>
              <a:ext cx="122" cy="43"/>
            </a:xfrm>
            <a:custGeom>
              <a:avLst/>
              <a:gdLst>
                <a:gd name="T0" fmla="*/ 31 w 69"/>
                <a:gd name="T1" fmla="*/ 10 h 24"/>
                <a:gd name="T2" fmla="*/ 25 w 69"/>
                <a:gd name="T3" fmla="*/ 13 h 24"/>
                <a:gd name="T4" fmla="*/ 32 w 69"/>
                <a:gd name="T5" fmla="*/ 13 h 24"/>
                <a:gd name="T6" fmla="*/ 24 w 69"/>
                <a:gd name="T7" fmla="*/ 16 h 24"/>
                <a:gd name="T8" fmla="*/ 37 w 69"/>
                <a:gd name="T9" fmla="*/ 24 h 24"/>
                <a:gd name="T10" fmla="*/ 57 w 69"/>
                <a:gd name="T11" fmla="*/ 14 h 24"/>
                <a:gd name="T12" fmla="*/ 69 w 69"/>
                <a:gd name="T13" fmla="*/ 7 h 24"/>
                <a:gd name="T14" fmla="*/ 31 w 69"/>
                <a:gd name="T15" fmla="*/ 4 h 24"/>
                <a:gd name="T16" fmla="*/ 0 w 69"/>
                <a:gd name="T17" fmla="*/ 10 h 24"/>
                <a:gd name="T18" fmla="*/ 31 w 69"/>
                <a:gd name="T1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24">
                  <a:moveTo>
                    <a:pt x="31" y="10"/>
                  </a:moveTo>
                  <a:cubicBezTo>
                    <a:pt x="29" y="11"/>
                    <a:pt x="27" y="12"/>
                    <a:pt x="25" y="13"/>
                  </a:cubicBezTo>
                  <a:cubicBezTo>
                    <a:pt x="27" y="13"/>
                    <a:pt x="30" y="13"/>
                    <a:pt x="32" y="13"/>
                  </a:cubicBezTo>
                  <a:cubicBezTo>
                    <a:pt x="29" y="14"/>
                    <a:pt x="27" y="15"/>
                    <a:pt x="24" y="16"/>
                  </a:cubicBezTo>
                  <a:cubicBezTo>
                    <a:pt x="27" y="19"/>
                    <a:pt x="34" y="22"/>
                    <a:pt x="37" y="24"/>
                  </a:cubicBezTo>
                  <a:cubicBezTo>
                    <a:pt x="42" y="17"/>
                    <a:pt x="49" y="14"/>
                    <a:pt x="57" y="14"/>
                  </a:cubicBezTo>
                  <a:cubicBezTo>
                    <a:pt x="59" y="11"/>
                    <a:pt x="67" y="8"/>
                    <a:pt x="69" y="7"/>
                  </a:cubicBezTo>
                  <a:cubicBezTo>
                    <a:pt x="58" y="0"/>
                    <a:pt x="44" y="7"/>
                    <a:pt x="31" y="4"/>
                  </a:cubicBezTo>
                  <a:cubicBezTo>
                    <a:pt x="20" y="2"/>
                    <a:pt x="9" y="3"/>
                    <a:pt x="0" y="10"/>
                  </a:cubicBezTo>
                  <a:cubicBezTo>
                    <a:pt x="11" y="12"/>
                    <a:pt x="20" y="4"/>
                    <a:pt x="31" y="1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3770" y="148"/>
              <a:ext cx="43" cy="39"/>
            </a:xfrm>
            <a:custGeom>
              <a:avLst/>
              <a:gdLst>
                <a:gd name="T0" fmla="*/ 24 w 24"/>
                <a:gd name="T1" fmla="*/ 17 h 22"/>
                <a:gd name="T2" fmla="*/ 0 w 24"/>
                <a:gd name="T3" fmla="*/ 17 h 22"/>
                <a:gd name="T4" fmla="*/ 6 w 24"/>
                <a:gd name="T5" fmla="*/ 22 h 22"/>
                <a:gd name="T6" fmla="*/ 24 w 24"/>
                <a:gd name="T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24" y="17"/>
                  </a:moveTo>
                  <a:cubicBezTo>
                    <a:pt x="22" y="0"/>
                    <a:pt x="7" y="8"/>
                    <a:pt x="0" y="17"/>
                  </a:cubicBezTo>
                  <a:cubicBezTo>
                    <a:pt x="2" y="18"/>
                    <a:pt x="4" y="20"/>
                    <a:pt x="6" y="22"/>
                  </a:cubicBezTo>
                  <a:cubicBezTo>
                    <a:pt x="12" y="22"/>
                    <a:pt x="18" y="19"/>
                    <a:pt x="24" y="1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3713" y="175"/>
              <a:ext cx="45" cy="30"/>
            </a:xfrm>
            <a:custGeom>
              <a:avLst/>
              <a:gdLst>
                <a:gd name="T0" fmla="*/ 19 w 25"/>
                <a:gd name="T1" fmla="*/ 15 h 17"/>
                <a:gd name="T2" fmla="*/ 25 w 25"/>
                <a:gd name="T3" fmla="*/ 4 h 17"/>
                <a:gd name="T4" fmla="*/ 14 w 25"/>
                <a:gd name="T5" fmla="*/ 4 h 17"/>
                <a:gd name="T6" fmla="*/ 18 w 25"/>
                <a:gd name="T7" fmla="*/ 2 h 17"/>
                <a:gd name="T8" fmla="*/ 0 w 25"/>
                <a:gd name="T9" fmla="*/ 15 h 17"/>
                <a:gd name="T10" fmla="*/ 19 w 25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19" y="15"/>
                  </a:moveTo>
                  <a:cubicBezTo>
                    <a:pt x="20" y="11"/>
                    <a:pt x="23" y="10"/>
                    <a:pt x="25" y="4"/>
                  </a:cubicBezTo>
                  <a:cubicBezTo>
                    <a:pt x="22" y="4"/>
                    <a:pt x="18" y="4"/>
                    <a:pt x="14" y="4"/>
                  </a:cubicBezTo>
                  <a:cubicBezTo>
                    <a:pt x="16" y="3"/>
                    <a:pt x="17" y="3"/>
                    <a:pt x="18" y="2"/>
                  </a:cubicBezTo>
                  <a:cubicBezTo>
                    <a:pt x="8" y="0"/>
                    <a:pt x="3" y="6"/>
                    <a:pt x="0" y="15"/>
                  </a:cubicBezTo>
                  <a:cubicBezTo>
                    <a:pt x="5" y="17"/>
                    <a:pt x="13" y="17"/>
                    <a:pt x="19" y="1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3651" y="198"/>
              <a:ext cx="48" cy="19"/>
            </a:xfrm>
            <a:custGeom>
              <a:avLst/>
              <a:gdLst>
                <a:gd name="T0" fmla="*/ 0 w 27"/>
                <a:gd name="T1" fmla="*/ 9 h 11"/>
                <a:gd name="T2" fmla="*/ 16 w 27"/>
                <a:gd name="T3" fmla="*/ 11 h 11"/>
                <a:gd name="T4" fmla="*/ 27 w 27"/>
                <a:gd name="T5" fmla="*/ 6 h 11"/>
                <a:gd name="T6" fmla="*/ 0 w 27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1">
                  <a:moveTo>
                    <a:pt x="0" y="9"/>
                  </a:moveTo>
                  <a:cubicBezTo>
                    <a:pt x="5" y="9"/>
                    <a:pt x="10" y="11"/>
                    <a:pt x="16" y="11"/>
                  </a:cubicBezTo>
                  <a:cubicBezTo>
                    <a:pt x="20" y="10"/>
                    <a:pt x="23" y="8"/>
                    <a:pt x="27" y="6"/>
                  </a:cubicBezTo>
                  <a:cubicBezTo>
                    <a:pt x="18" y="0"/>
                    <a:pt x="8" y="1"/>
                    <a:pt x="0" y="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625" y="146"/>
              <a:ext cx="72" cy="52"/>
            </a:xfrm>
            <a:custGeom>
              <a:avLst/>
              <a:gdLst>
                <a:gd name="T0" fmla="*/ 0 w 41"/>
                <a:gd name="T1" fmla="*/ 21 h 29"/>
                <a:gd name="T2" fmla="*/ 31 w 41"/>
                <a:gd name="T3" fmla="*/ 24 h 29"/>
                <a:gd name="T4" fmla="*/ 41 w 41"/>
                <a:gd name="T5" fmla="*/ 22 h 29"/>
                <a:gd name="T6" fmla="*/ 21 w 41"/>
                <a:gd name="T7" fmla="*/ 17 h 29"/>
                <a:gd name="T8" fmla="*/ 39 w 41"/>
                <a:gd name="T9" fmla="*/ 0 h 29"/>
                <a:gd name="T10" fmla="*/ 13 w 41"/>
                <a:gd name="T11" fmla="*/ 17 h 29"/>
                <a:gd name="T12" fmla="*/ 14 w 41"/>
                <a:gd name="T13" fmla="*/ 17 h 29"/>
                <a:gd name="T14" fmla="*/ 0 w 41"/>
                <a:gd name="T1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21"/>
                  </a:moveTo>
                  <a:cubicBezTo>
                    <a:pt x="9" y="27"/>
                    <a:pt x="20" y="29"/>
                    <a:pt x="31" y="24"/>
                  </a:cubicBezTo>
                  <a:cubicBezTo>
                    <a:pt x="34" y="23"/>
                    <a:pt x="37" y="23"/>
                    <a:pt x="41" y="22"/>
                  </a:cubicBezTo>
                  <a:cubicBezTo>
                    <a:pt x="35" y="20"/>
                    <a:pt x="28" y="18"/>
                    <a:pt x="21" y="17"/>
                  </a:cubicBezTo>
                  <a:cubicBezTo>
                    <a:pt x="30" y="13"/>
                    <a:pt x="39" y="10"/>
                    <a:pt x="39" y="0"/>
                  </a:cubicBezTo>
                  <a:cubicBezTo>
                    <a:pt x="31" y="8"/>
                    <a:pt x="16" y="7"/>
                    <a:pt x="13" y="17"/>
                  </a:cubicBezTo>
                  <a:cubicBezTo>
                    <a:pt x="13" y="17"/>
                    <a:pt x="14" y="17"/>
                    <a:pt x="14" y="17"/>
                  </a:cubicBezTo>
                  <a:cubicBezTo>
                    <a:pt x="9" y="17"/>
                    <a:pt x="4" y="18"/>
                    <a:pt x="0" y="2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2866" y="208"/>
              <a:ext cx="243" cy="146"/>
            </a:xfrm>
            <a:custGeom>
              <a:avLst/>
              <a:gdLst>
                <a:gd name="T0" fmla="*/ 18 w 137"/>
                <a:gd name="T1" fmla="*/ 40 h 82"/>
                <a:gd name="T2" fmla="*/ 56 w 137"/>
                <a:gd name="T3" fmla="*/ 39 h 82"/>
                <a:gd name="T4" fmla="*/ 29 w 137"/>
                <a:gd name="T5" fmla="*/ 52 h 82"/>
                <a:gd name="T6" fmla="*/ 58 w 137"/>
                <a:gd name="T7" fmla="*/ 58 h 82"/>
                <a:gd name="T8" fmla="*/ 33 w 137"/>
                <a:gd name="T9" fmla="*/ 60 h 82"/>
                <a:gd name="T10" fmla="*/ 60 w 137"/>
                <a:gd name="T11" fmla="*/ 82 h 82"/>
                <a:gd name="T12" fmla="*/ 103 w 137"/>
                <a:gd name="T13" fmla="*/ 41 h 82"/>
                <a:gd name="T14" fmla="*/ 98 w 137"/>
                <a:gd name="T15" fmla="*/ 42 h 82"/>
                <a:gd name="T16" fmla="*/ 100 w 137"/>
                <a:gd name="T17" fmla="*/ 61 h 82"/>
                <a:gd name="T18" fmla="*/ 116 w 137"/>
                <a:gd name="T19" fmla="*/ 62 h 82"/>
                <a:gd name="T20" fmla="*/ 115 w 137"/>
                <a:gd name="T21" fmla="*/ 68 h 82"/>
                <a:gd name="T22" fmla="*/ 137 w 137"/>
                <a:gd name="T23" fmla="*/ 56 h 82"/>
                <a:gd name="T24" fmla="*/ 107 w 137"/>
                <a:gd name="T25" fmla="*/ 39 h 82"/>
                <a:gd name="T26" fmla="*/ 110 w 137"/>
                <a:gd name="T27" fmla="*/ 38 h 82"/>
                <a:gd name="T28" fmla="*/ 75 w 137"/>
                <a:gd name="T29" fmla="*/ 15 h 82"/>
                <a:gd name="T30" fmla="*/ 69 w 137"/>
                <a:gd name="T31" fmla="*/ 20 h 82"/>
                <a:gd name="T32" fmla="*/ 53 w 137"/>
                <a:gd name="T33" fmla="*/ 26 h 82"/>
                <a:gd name="T34" fmla="*/ 34 w 137"/>
                <a:gd name="T35" fmla="*/ 22 h 82"/>
                <a:gd name="T36" fmla="*/ 25 w 137"/>
                <a:gd name="T37" fmla="*/ 17 h 82"/>
                <a:gd name="T38" fmla="*/ 29 w 137"/>
                <a:gd name="T39" fmla="*/ 12 h 82"/>
                <a:gd name="T40" fmla="*/ 0 w 137"/>
                <a:gd name="T41" fmla="*/ 18 h 82"/>
                <a:gd name="T42" fmla="*/ 18 w 137"/>
                <a:gd name="T4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82">
                  <a:moveTo>
                    <a:pt x="18" y="40"/>
                  </a:moveTo>
                  <a:cubicBezTo>
                    <a:pt x="30" y="51"/>
                    <a:pt x="41" y="36"/>
                    <a:pt x="56" y="39"/>
                  </a:cubicBezTo>
                  <a:cubicBezTo>
                    <a:pt x="48" y="45"/>
                    <a:pt x="39" y="48"/>
                    <a:pt x="29" y="52"/>
                  </a:cubicBezTo>
                  <a:cubicBezTo>
                    <a:pt x="37" y="60"/>
                    <a:pt x="47" y="55"/>
                    <a:pt x="58" y="58"/>
                  </a:cubicBezTo>
                  <a:cubicBezTo>
                    <a:pt x="50" y="61"/>
                    <a:pt x="41" y="61"/>
                    <a:pt x="33" y="60"/>
                  </a:cubicBezTo>
                  <a:cubicBezTo>
                    <a:pt x="37" y="72"/>
                    <a:pt x="50" y="77"/>
                    <a:pt x="60" y="82"/>
                  </a:cubicBezTo>
                  <a:cubicBezTo>
                    <a:pt x="66" y="69"/>
                    <a:pt x="86" y="26"/>
                    <a:pt x="103" y="41"/>
                  </a:cubicBezTo>
                  <a:cubicBezTo>
                    <a:pt x="101" y="42"/>
                    <a:pt x="100" y="42"/>
                    <a:pt x="98" y="42"/>
                  </a:cubicBezTo>
                  <a:cubicBezTo>
                    <a:pt x="105" y="48"/>
                    <a:pt x="106" y="54"/>
                    <a:pt x="100" y="61"/>
                  </a:cubicBezTo>
                  <a:cubicBezTo>
                    <a:pt x="105" y="60"/>
                    <a:pt x="111" y="63"/>
                    <a:pt x="116" y="62"/>
                  </a:cubicBezTo>
                  <a:cubicBezTo>
                    <a:pt x="115" y="64"/>
                    <a:pt x="115" y="66"/>
                    <a:pt x="115" y="68"/>
                  </a:cubicBezTo>
                  <a:cubicBezTo>
                    <a:pt x="123" y="64"/>
                    <a:pt x="129" y="60"/>
                    <a:pt x="137" y="56"/>
                  </a:cubicBezTo>
                  <a:cubicBezTo>
                    <a:pt x="126" y="47"/>
                    <a:pt x="116" y="44"/>
                    <a:pt x="107" y="39"/>
                  </a:cubicBezTo>
                  <a:cubicBezTo>
                    <a:pt x="108" y="39"/>
                    <a:pt x="109" y="39"/>
                    <a:pt x="110" y="38"/>
                  </a:cubicBezTo>
                  <a:cubicBezTo>
                    <a:pt x="99" y="30"/>
                    <a:pt x="79" y="28"/>
                    <a:pt x="75" y="15"/>
                  </a:cubicBezTo>
                  <a:cubicBezTo>
                    <a:pt x="73" y="17"/>
                    <a:pt x="71" y="18"/>
                    <a:pt x="69" y="20"/>
                  </a:cubicBezTo>
                  <a:cubicBezTo>
                    <a:pt x="72" y="0"/>
                    <a:pt x="39" y="5"/>
                    <a:pt x="53" y="26"/>
                  </a:cubicBezTo>
                  <a:cubicBezTo>
                    <a:pt x="47" y="18"/>
                    <a:pt x="32" y="4"/>
                    <a:pt x="34" y="22"/>
                  </a:cubicBezTo>
                  <a:cubicBezTo>
                    <a:pt x="31" y="20"/>
                    <a:pt x="28" y="18"/>
                    <a:pt x="25" y="17"/>
                  </a:cubicBezTo>
                  <a:cubicBezTo>
                    <a:pt x="26" y="15"/>
                    <a:pt x="28" y="13"/>
                    <a:pt x="29" y="12"/>
                  </a:cubicBezTo>
                  <a:cubicBezTo>
                    <a:pt x="18" y="9"/>
                    <a:pt x="7" y="9"/>
                    <a:pt x="0" y="18"/>
                  </a:cubicBezTo>
                  <a:cubicBezTo>
                    <a:pt x="7" y="24"/>
                    <a:pt x="17" y="38"/>
                    <a:pt x="18" y="4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993" y="198"/>
              <a:ext cx="158" cy="60"/>
            </a:xfrm>
            <a:custGeom>
              <a:avLst/>
              <a:gdLst>
                <a:gd name="T0" fmla="*/ 33 w 89"/>
                <a:gd name="T1" fmla="*/ 19 h 34"/>
                <a:gd name="T2" fmla="*/ 18 w 89"/>
                <a:gd name="T3" fmla="*/ 21 h 34"/>
                <a:gd name="T4" fmla="*/ 50 w 89"/>
                <a:gd name="T5" fmla="*/ 32 h 34"/>
                <a:gd name="T6" fmla="*/ 89 w 89"/>
                <a:gd name="T7" fmla="*/ 15 h 34"/>
                <a:gd name="T8" fmla="*/ 52 w 89"/>
                <a:gd name="T9" fmla="*/ 9 h 34"/>
                <a:gd name="T10" fmla="*/ 52 w 89"/>
                <a:gd name="T11" fmla="*/ 1 h 34"/>
                <a:gd name="T12" fmla="*/ 16 w 89"/>
                <a:gd name="T13" fmla="*/ 2 h 34"/>
                <a:gd name="T14" fmla="*/ 17 w 89"/>
                <a:gd name="T15" fmla="*/ 5 h 34"/>
                <a:gd name="T16" fmla="*/ 0 w 89"/>
                <a:gd name="T17" fmla="*/ 6 h 34"/>
                <a:gd name="T18" fmla="*/ 33 w 89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4">
                  <a:moveTo>
                    <a:pt x="33" y="19"/>
                  </a:moveTo>
                  <a:cubicBezTo>
                    <a:pt x="28" y="19"/>
                    <a:pt x="22" y="21"/>
                    <a:pt x="18" y="21"/>
                  </a:cubicBezTo>
                  <a:cubicBezTo>
                    <a:pt x="22" y="28"/>
                    <a:pt x="42" y="31"/>
                    <a:pt x="50" y="32"/>
                  </a:cubicBezTo>
                  <a:cubicBezTo>
                    <a:pt x="64" y="34"/>
                    <a:pt x="78" y="22"/>
                    <a:pt x="89" y="15"/>
                  </a:cubicBezTo>
                  <a:cubicBezTo>
                    <a:pt x="80" y="4"/>
                    <a:pt x="64" y="4"/>
                    <a:pt x="52" y="9"/>
                  </a:cubicBezTo>
                  <a:cubicBezTo>
                    <a:pt x="52" y="6"/>
                    <a:pt x="52" y="3"/>
                    <a:pt x="52" y="1"/>
                  </a:cubicBezTo>
                  <a:cubicBezTo>
                    <a:pt x="37" y="12"/>
                    <a:pt x="32" y="0"/>
                    <a:pt x="16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1" y="5"/>
                    <a:pt x="7" y="7"/>
                    <a:pt x="0" y="6"/>
                  </a:cubicBezTo>
                  <a:cubicBezTo>
                    <a:pt x="5" y="23"/>
                    <a:pt x="19" y="17"/>
                    <a:pt x="33" y="1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866" y="263"/>
              <a:ext cx="19" cy="27"/>
            </a:xfrm>
            <a:custGeom>
              <a:avLst/>
              <a:gdLst>
                <a:gd name="T0" fmla="*/ 11 w 11"/>
                <a:gd name="T1" fmla="*/ 15 h 15"/>
                <a:gd name="T2" fmla="*/ 0 w 11"/>
                <a:gd name="T3" fmla="*/ 0 h 15"/>
                <a:gd name="T4" fmla="*/ 11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11" y="15"/>
                  </a:moveTo>
                  <a:cubicBezTo>
                    <a:pt x="8" y="9"/>
                    <a:pt x="4" y="4"/>
                    <a:pt x="0" y="0"/>
                  </a:cubicBezTo>
                  <a:cubicBezTo>
                    <a:pt x="0" y="4"/>
                    <a:pt x="4" y="12"/>
                    <a:pt x="11" y="1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506" y="978"/>
              <a:ext cx="90" cy="100"/>
            </a:xfrm>
            <a:custGeom>
              <a:avLst/>
              <a:gdLst>
                <a:gd name="T0" fmla="*/ 9 w 51"/>
                <a:gd name="T1" fmla="*/ 51 h 56"/>
                <a:gd name="T2" fmla="*/ 39 w 51"/>
                <a:gd name="T3" fmla="*/ 38 h 56"/>
                <a:gd name="T4" fmla="*/ 34 w 51"/>
                <a:gd name="T5" fmla="*/ 2 h 56"/>
                <a:gd name="T6" fmla="*/ 9 w 51"/>
                <a:gd name="T7" fmla="*/ 17 h 56"/>
                <a:gd name="T8" fmla="*/ 10 w 51"/>
                <a:gd name="T9" fmla="*/ 32 h 56"/>
                <a:gd name="T10" fmla="*/ 9 w 51"/>
                <a:gd name="T11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6">
                  <a:moveTo>
                    <a:pt x="9" y="51"/>
                  </a:moveTo>
                  <a:cubicBezTo>
                    <a:pt x="14" y="56"/>
                    <a:pt x="39" y="42"/>
                    <a:pt x="39" y="38"/>
                  </a:cubicBezTo>
                  <a:cubicBezTo>
                    <a:pt x="39" y="26"/>
                    <a:pt x="51" y="5"/>
                    <a:pt x="34" y="2"/>
                  </a:cubicBezTo>
                  <a:cubicBezTo>
                    <a:pt x="22" y="0"/>
                    <a:pt x="17" y="13"/>
                    <a:pt x="9" y="17"/>
                  </a:cubicBezTo>
                  <a:cubicBezTo>
                    <a:pt x="7" y="24"/>
                    <a:pt x="14" y="26"/>
                    <a:pt x="10" y="32"/>
                  </a:cubicBezTo>
                  <a:cubicBezTo>
                    <a:pt x="4" y="41"/>
                    <a:pt x="0" y="44"/>
                    <a:pt x="9" y="5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59" y="904"/>
              <a:ext cx="18" cy="14"/>
            </a:xfrm>
            <a:custGeom>
              <a:avLst/>
              <a:gdLst>
                <a:gd name="T0" fmla="*/ 10 w 10"/>
                <a:gd name="T1" fmla="*/ 0 h 8"/>
                <a:gd name="T2" fmla="*/ 3 w 10"/>
                <a:gd name="T3" fmla="*/ 8 h 8"/>
                <a:gd name="T4" fmla="*/ 1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0" y="1"/>
                    <a:pt x="5" y="5"/>
                    <a:pt x="3" y="8"/>
                  </a:cubicBezTo>
                  <a:cubicBezTo>
                    <a:pt x="5" y="5"/>
                    <a:pt x="8" y="3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70" y="883"/>
              <a:ext cx="150" cy="223"/>
            </a:xfrm>
            <a:custGeom>
              <a:avLst/>
              <a:gdLst>
                <a:gd name="T0" fmla="*/ 6 w 85"/>
                <a:gd name="T1" fmla="*/ 37 h 126"/>
                <a:gd name="T2" fmla="*/ 12 w 85"/>
                <a:gd name="T3" fmla="*/ 51 h 126"/>
                <a:gd name="T4" fmla="*/ 12 w 85"/>
                <a:gd name="T5" fmla="*/ 46 h 126"/>
                <a:gd name="T6" fmla="*/ 31 w 85"/>
                <a:gd name="T7" fmla="*/ 63 h 126"/>
                <a:gd name="T8" fmla="*/ 22 w 85"/>
                <a:gd name="T9" fmla="*/ 83 h 126"/>
                <a:gd name="T10" fmla="*/ 15 w 85"/>
                <a:gd name="T11" fmla="*/ 104 h 126"/>
                <a:gd name="T12" fmla="*/ 36 w 85"/>
                <a:gd name="T13" fmla="*/ 105 h 126"/>
                <a:gd name="T14" fmla="*/ 13 w 85"/>
                <a:gd name="T15" fmla="*/ 126 h 126"/>
                <a:gd name="T16" fmla="*/ 41 w 85"/>
                <a:gd name="T17" fmla="*/ 119 h 126"/>
                <a:gd name="T18" fmla="*/ 78 w 85"/>
                <a:gd name="T19" fmla="*/ 109 h 126"/>
                <a:gd name="T20" fmla="*/ 71 w 85"/>
                <a:gd name="T21" fmla="*/ 108 h 126"/>
                <a:gd name="T22" fmla="*/ 70 w 85"/>
                <a:gd name="T23" fmla="*/ 89 h 126"/>
                <a:gd name="T24" fmla="*/ 68 w 85"/>
                <a:gd name="T25" fmla="*/ 90 h 126"/>
                <a:gd name="T26" fmla="*/ 34 w 85"/>
                <a:gd name="T27" fmla="*/ 47 h 126"/>
                <a:gd name="T28" fmla="*/ 46 w 85"/>
                <a:gd name="T29" fmla="*/ 23 h 126"/>
                <a:gd name="T30" fmla="*/ 33 w 85"/>
                <a:gd name="T31" fmla="*/ 11 h 126"/>
                <a:gd name="T32" fmla="*/ 8 w 85"/>
                <a:gd name="T33" fmla="*/ 27 h 126"/>
                <a:gd name="T34" fmla="*/ 0 w 85"/>
                <a:gd name="T35" fmla="*/ 23 h 126"/>
                <a:gd name="T36" fmla="*/ 6 w 85"/>
                <a:gd name="T37" fmla="*/ 3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26">
                  <a:moveTo>
                    <a:pt x="6" y="37"/>
                  </a:moveTo>
                  <a:cubicBezTo>
                    <a:pt x="10" y="42"/>
                    <a:pt x="12" y="47"/>
                    <a:pt x="12" y="51"/>
                  </a:cubicBezTo>
                  <a:cubicBezTo>
                    <a:pt x="12" y="49"/>
                    <a:pt x="12" y="48"/>
                    <a:pt x="12" y="46"/>
                  </a:cubicBezTo>
                  <a:cubicBezTo>
                    <a:pt x="26" y="50"/>
                    <a:pt x="7" y="70"/>
                    <a:pt x="31" y="63"/>
                  </a:cubicBezTo>
                  <a:cubicBezTo>
                    <a:pt x="36" y="69"/>
                    <a:pt x="41" y="83"/>
                    <a:pt x="22" y="83"/>
                  </a:cubicBezTo>
                  <a:cubicBezTo>
                    <a:pt x="26" y="92"/>
                    <a:pt x="23" y="99"/>
                    <a:pt x="15" y="104"/>
                  </a:cubicBezTo>
                  <a:cubicBezTo>
                    <a:pt x="21" y="106"/>
                    <a:pt x="28" y="107"/>
                    <a:pt x="36" y="105"/>
                  </a:cubicBezTo>
                  <a:cubicBezTo>
                    <a:pt x="30" y="109"/>
                    <a:pt x="17" y="116"/>
                    <a:pt x="13" y="126"/>
                  </a:cubicBezTo>
                  <a:cubicBezTo>
                    <a:pt x="24" y="125"/>
                    <a:pt x="30" y="121"/>
                    <a:pt x="41" y="119"/>
                  </a:cubicBezTo>
                  <a:cubicBezTo>
                    <a:pt x="52" y="118"/>
                    <a:pt x="73" y="119"/>
                    <a:pt x="78" y="109"/>
                  </a:cubicBezTo>
                  <a:cubicBezTo>
                    <a:pt x="76" y="109"/>
                    <a:pt x="73" y="108"/>
                    <a:pt x="71" y="108"/>
                  </a:cubicBezTo>
                  <a:cubicBezTo>
                    <a:pt x="82" y="101"/>
                    <a:pt x="85" y="88"/>
                    <a:pt x="70" y="89"/>
                  </a:cubicBezTo>
                  <a:cubicBezTo>
                    <a:pt x="72" y="85"/>
                    <a:pt x="70" y="88"/>
                    <a:pt x="68" y="90"/>
                  </a:cubicBezTo>
                  <a:cubicBezTo>
                    <a:pt x="70" y="77"/>
                    <a:pt x="47" y="45"/>
                    <a:pt x="34" y="47"/>
                  </a:cubicBezTo>
                  <a:cubicBezTo>
                    <a:pt x="40" y="40"/>
                    <a:pt x="43" y="32"/>
                    <a:pt x="46" y="23"/>
                  </a:cubicBezTo>
                  <a:cubicBezTo>
                    <a:pt x="34" y="23"/>
                    <a:pt x="14" y="25"/>
                    <a:pt x="33" y="11"/>
                  </a:cubicBezTo>
                  <a:cubicBezTo>
                    <a:pt x="20" y="0"/>
                    <a:pt x="10" y="18"/>
                    <a:pt x="8" y="27"/>
                  </a:cubicBezTo>
                  <a:cubicBezTo>
                    <a:pt x="5" y="24"/>
                    <a:pt x="4" y="25"/>
                    <a:pt x="0" y="23"/>
                  </a:cubicBezTo>
                  <a:cubicBezTo>
                    <a:pt x="8" y="30"/>
                    <a:pt x="8" y="29"/>
                    <a:pt x="6" y="3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596" y="1005"/>
              <a:ext cx="13" cy="9"/>
            </a:xfrm>
            <a:custGeom>
              <a:avLst/>
              <a:gdLst>
                <a:gd name="T0" fmla="*/ 6 w 7"/>
                <a:gd name="T1" fmla="*/ 4 h 5"/>
                <a:gd name="T2" fmla="*/ 5 w 7"/>
                <a:gd name="T3" fmla="*/ 0 h 5"/>
                <a:gd name="T4" fmla="*/ 6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4"/>
                  </a:moveTo>
                  <a:cubicBezTo>
                    <a:pt x="7" y="2"/>
                    <a:pt x="5" y="0"/>
                    <a:pt x="5" y="0"/>
                  </a:cubicBezTo>
                  <a:cubicBezTo>
                    <a:pt x="5" y="3"/>
                    <a:pt x="0" y="5"/>
                    <a:pt x="6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2270" y="680"/>
              <a:ext cx="177" cy="98"/>
            </a:xfrm>
            <a:custGeom>
              <a:avLst/>
              <a:gdLst>
                <a:gd name="T0" fmla="*/ 100 w 100"/>
                <a:gd name="T1" fmla="*/ 25 h 55"/>
                <a:gd name="T2" fmla="*/ 90 w 100"/>
                <a:gd name="T3" fmla="*/ 4 h 55"/>
                <a:gd name="T4" fmla="*/ 47 w 100"/>
                <a:gd name="T5" fmla="*/ 10 h 55"/>
                <a:gd name="T6" fmla="*/ 30 w 100"/>
                <a:gd name="T7" fmla="*/ 6 h 55"/>
                <a:gd name="T8" fmla="*/ 16 w 100"/>
                <a:gd name="T9" fmla="*/ 1 h 55"/>
                <a:gd name="T10" fmla="*/ 0 w 100"/>
                <a:gd name="T11" fmla="*/ 7 h 55"/>
                <a:gd name="T12" fmla="*/ 19 w 100"/>
                <a:gd name="T13" fmla="*/ 17 h 55"/>
                <a:gd name="T14" fmla="*/ 1 w 100"/>
                <a:gd name="T15" fmla="*/ 20 h 55"/>
                <a:gd name="T16" fmla="*/ 16 w 100"/>
                <a:gd name="T17" fmla="*/ 22 h 55"/>
                <a:gd name="T18" fmla="*/ 11 w 100"/>
                <a:gd name="T19" fmla="*/ 34 h 55"/>
                <a:gd name="T20" fmla="*/ 100 w 100"/>
                <a:gd name="T21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5">
                  <a:moveTo>
                    <a:pt x="100" y="25"/>
                  </a:moveTo>
                  <a:cubicBezTo>
                    <a:pt x="96" y="18"/>
                    <a:pt x="88" y="11"/>
                    <a:pt x="90" y="4"/>
                  </a:cubicBezTo>
                  <a:cubicBezTo>
                    <a:pt x="78" y="2"/>
                    <a:pt x="55" y="3"/>
                    <a:pt x="47" y="10"/>
                  </a:cubicBezTo>
                  <a:cubicBezTo>
                    <a:pt x="40" y="8"/>
                    <a:pt x="36" y="9"/>
                    <a:pt x="30" y="6"/>
                  </a:cubicBezTo>
                  <a:cubicBezTo>
                    <a:pt x="23" y="23"/>
                    <a:pt x="22" y="2"/>
                    <a:pt x="16" y="1"/>
                  </a:cubicBezTo>
                  <a:cubicBezTo>
                    <a:pt x="13" y="0"/>
                    <a:pt x="2" y="6"/>
                    <a:pt x="0" y="7"/>
                  </a:cubicBezTo>
                  <a:cubicBezTo>
                    <a:pt x="6" y="11"/>
                    <a:pt x="14" y="14"/>
                    <a:pt x="19" y="17"/>
                  </a:cubicBezTo>
                  <a:cubicBezTo>
                    <a:pt x="13" y="18"/>
                    <a:pt x="7" y="21"/>
                    <a:pt x="1" y="20"/>
                  </a:cubicBezTo>
                  <a:cubicBezTo>
                    <a:pt x="6" y="20"/>
                    <a:pt x="11" y="22"/>
                    <a:pt x="16" y="22"/>
                  </a:cubicBezTo>
                  <a:cubicBezTo>
                    <a:pt x="13" y="26"/>
                    <a:pt x="15" y="30"/>
                    <a:pt x="11" y="34"/>
                  </a:cubicBezTo>
                  <a:cubicBezTo>
                    <a:pt x="43" y="43"/>
                    <a:pt x="73" y="55"/>
                    <a:pt x="100" y="2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210" y="1623"/>
              <a:ext cx="182" cy="101"/>
            </a:xfrm>
            <a:custGeom>
              <a:avLst/>
              <a:gdLst>
                <a:gd name="T0" fmla="*/ 103 w 103"/>
                <a:gd name="T1" fmla="*/ 50 h 57"/>
                <a:gd name="T2" fmla="*/ 0 w 103"/>
                <a:gd name="T3" fmla="*/ 34 h 57"/>
                <a:gd name="T4" fmla="*/ 73 w 103"/>
                <a:gd name="T5" fmla="*/ 46 h 57"/>
                <a:gd name="T6" fmla="*/ 69 w 103"/>
                <a:gd name="T7" fmla="*/ 52 h 57"/>
                <a:gd name="T8" fmla="*/ 103 w 103"/>
                <a:gd name="T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7">
                  <a:moveTo>
                    <a:pt x="103" y="50"/>
                  </a:moveTo>
                  <a:cubicBezTo>
                    <a:pt x="84" y="34"/>
                    <a:pt x="19" y="0"/>
                    <a:pt x="0" y="34"/>
                  </a:cubicBezTo>
                  <a:cubicBezTo>
                    <a:pt x="26" y="23"/>
                    <a:pt x="48" y="31"/>
                    <a:pt x="73" y="46"/>
                  </a:cubicBezTo>
                  <a:cubicBezTo>
                    <a:pt x="71" y="48"/>
                    <a:pt x="70" y="50"/>
                    <a:pt x="69" y="52"/>
                  </a:cubicBezTo>
                  <a:cubicBezTo>
                    <a:pt x="81" y="53"/>
                    <a:pt x="92" y="57"/>
                    <a:pt x="103" y="5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235" y="1679"/>
              <a:ext cx="8" cy="11"/>
            </a:xfrm>
            <a:custGeom>
              <a:avLst/>
              <a:gdLst>
                <a:gd name="T0" fmla="*/ 0 w 5"/>
                <a:gd name="T1" fmla="*/ 6 h 6"/>
                <a:gd name="T2" fmla="*/ 5 w 5"/>
                <a:gd name="T3" fmla="*/ 6 h 6"/>
                <a:gd name="T4" fmla="*/ 5 w 5"/>
                <a:gd name="T5" fmla="*/ 0 h 6"/>
                <a:gd name="T6" fmla="*/ 0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2" y="6"/>
                    <a:pt x="3" y="6"/>
                    <a:pt x="5" y="6"/>
                  </a:cubicBezTo>
                  <a:cubicBezTo>
                    <a:pt x="5" y="4"/>
                    <a:pt x="5" y="2"/>
                    <a:pt x="5" y="0"/>
                  </a:cubicBezTo>
                  <a:cubicBezTo>
                    <a:pt x="5" y="1"/>
                    <a:pt x="1" y="4"/>
                    <a:pt x="0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27" y="1742"/>
              <a:ext cx="25" cy="14"/>
            </a:xfrm>
            <a:custGeom>
              <a:avLst/>
              <a:gdLst>
                <a:gd name="T0" fmla="*/ 13 w 14"/>
                <a:gd name="T1" fmla="*/ 2 h 8"/>
                <a:gd name="T2" fmla="*/ 0 w 14"/>
                <a:gd name="T3" fmla="*/ 2 h 8"/>
                <a:gd name="T4" fmla="*/ 13 w 14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3" y="2"/>
                  </a:moveTo>
                  <a:cubicBezTo>
                    <a:pt x="11" y="1"/>
                    <a:pt x="4" y="0"/>
                    <a:pt x="0" y="2"/>
                  </a:cubicBezTo>
                  <a:cubicBezTo>
                    <a:pt x="7" y="8"/>
                    <a:pt x="14" y="8"/>
                    <a:pt x="13" y="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518" y="1738"/>
              <a:ext cx="25" cy="14"/>
            </a:xfrm>
            <a:custGeom>
              <a:avLst/>
              <a:gdLst>
                <a:gd name="T0" fmla="*/ 0 w 14"/>
                <a:gd name="T1" fmla="*/ 3 h 8"/>
                <a:gd name="T2" fmla="*/ 14 w 14"/>
                <a:gd name="T3" fmla="*/ 5 h 8"/>
                <a:gd name="T4" fmla="*/ 0 w 14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0" y="3"/>
                  </a:moveTo>
                  <a:cubicBezTo>
                    <a:pt x="6" y="8"/>
                    <a:pt x="9" y="5"/>
                    <a:pt x="14" y="5"/>
                  </a:cubicBezTo>
                  <a:cubicBezTo>
                    <a:pt x="8" y="3"/>
                    <a:pt x="6" y="0"/>
                    <a:pt x="0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1392" y="1715"/>
              <a:ext cx="105" cy="43"/>
            </a:xfrm>
            <a:custGeom>
              <a:avLst/>
              <a:gdLst>
                <a:gd name="T0" fmla="*/ 4 w 59"/>
                <a:gd name="T1" fmla="*/ 20 h 24"/>
                <a:gd name="T2" fmla="*/ 28 w 59"/>
                <a:gd name="T3" fmla="*/ 23 h 24"/>
                <a:gd name="T4" fmla="*/ 59 w 59"/>
                <a:gd name="T5" fmla="*/ 16 h 24"/>
                <a:gd name="T6" fmla="*/ 49 w 59"/>
                <a:gd name="T7" fmla="*/ 8 h 24"/>
                <a:gd name="T8" fmla="*/ 51 w 59"/>
                <a:gd name="T9" fmla="*/ 10 h 24"/>
                <a:gd name="T10" fmla="*/ 10 w 59"/>
                <a:gd name="T11" fmla="*/ 2 h 24"/>
                <a:gd name="T12" fmla="*/ 17 w 59"/>
                <a:gd name="T13" fmla="*/ 13 h 24"/>
                <a:gd name="T14" fmla="*/ 0 w 59"/>
                <a:gd name="T15" fmla="*/ 15 h 24"/>
                <a:gd name="T16" fmla="*/ 4 w 59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4">
                  <a:moveTo>
                    <a:pt x="4" y="20"/>
                  </a:moveTo>
                  <a:cubicBezTo>
                    <a:pt x="12" y="13"/>
                    <a:pt x="21" y="24"/>
                    <a:pt x="28" y="23"/>
                  </a:cubicBezTo>
                  <a:cubicBezTo>
                    <a:pt x="38" y="23"/>
                    <a:pt x="46" y="15"/>
                    <a:pt x="59" y="16"/>
                  </a:cubicBezTo>
                  <a:cubicBezTo>
                    <a:pt x="56" y="13"/>
                    <a:pt x="53" y="10"/>
                    <a:pt x="49" y="8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39" y="0"/>
                    <a:pt x="23" y="0"/>
                    <a:pt x="10" y="2"/>
                  </a:cubicBezTo>
                  <a:cubicBezTo>
                    <a:pt x="15" y="6"/>
                    <a:pt x="14" y="9"/>
                    <a:pt x="17" y="13"/>
                  </a:cubicBezTo>
                  <a:cubicBezTo>
                    <a:pt x="12" y="13"/>
                    <a:pt x="5" y="15"/>
                    <a:pt x="0" y="15"/>
                  </a:cubicBezTo>
                  <a:cubicBezTo>
                    <a:pt x="2" y="17"/>
                    <a:pt x="3" y="19"/>
                    <a:pt x="4" y="2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1614" y="1878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4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4" y="9"/>
                    <a:pt x="4" y="6"/>
                    <a:pt x="7" y="4"/>
                  </a:cubicBezTo>
                  <a:cubicBezTo>
                    <a:pt x="6" y="4"/>
                    <a:pt x="3" y="0"/>
                    <a:pt x="0" y="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655" y="3065"/>
              <a:ext cx="28" cy="22"/>
            </a:xfrm>
            <a:custGeom>
              <a:avLst/>
              <a:gdLst>
                <a:gd name="T0" fmla="*/ 4 w 16"/>
                <a:gd name="T1" fmla="*/ 4 h 12"/>
                <a:gd name="T2" fmla="*/ 1 w 16"/>
                <a:gd name="T3" fmla="*/ 12 h 12"/>
                <a:gd name="T4" fmla="*/ 16 w 16"/>
                <a:gd name="T5" fmla="*/ 1 h 12"/>
                <a:gd name="T6" fmla="*/ 4 w 16"/>
                <a:gd name="T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4" y="4"/>
                  </a:moveTo>
                  <a:cubicBezTo>
                    <a:pt x="2" y="7"/>
                    <a:pt x="0" y="8"/>
                    <a:pt x="1" y="12"/>
                  </a:cubicBezTo>
                  <a:cubicBezTo>
                    <a:pt x="7" y="10"/>
                    <a:pt x="14" y="6"/>
                    <a:pt x="16" y="1"/>
                  </a:cubicBezTo>
                  <a:cubicBezTo>
                    <a:pt x="11" y="0"/>
                    <a:pt x="9" y="2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634" y="3060"/>
              <a:ext cx="26" cy="25"/>
            </a:xfrm>
            <a:custGeom>
              <a:avLst/>
              <a:gdLst>
                <a:gd name="T0" fmla="*/ 6 w 15"/>
                <a:gd name="T1" fmla="*/ 6 h 14"/>
                <a:gd name="T2" fmla="*/ 2 w 15"/>
                <a:gd name="T3" fmla="*/ 14 h 14"/>
                <a:gd name="T4" fmla="*/ 15 w 15"/>
                <a:gd name="T5" fmla="*/ 2 h 14"/>
                <a:gd name="T6" fmla="*/ 6 w 15"/>
                <a:gd name="T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6" y="6"/>
                  </a:moveTo>
                  <a:cubicBezTo>
                    <a:pt x="3" y="10"/>
                    <a:pt x="0" y="10"/>
                    <a:pt x="2" y="14"/>
                  </a:cubicBezTo>
                  <a:cubicBezTo>
                    <a:pt x="8" y="11"/>
                    <a:pt x="13" y="7"/>
                    <a:pt x="15" y="2"/>
                  </a:cubicBezTo>
                  <a:cubicBezTo>
                    <a:pt x="3" y="0"/>
                    <a:pt x="7" y="4"/>
                    <a:pt x="6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321" y="1619"/>
              <a:ext cx="11" cy="14"/>
            </a:xfrm>
            <a:custGeom>
              <a:avLst/>
              <a:gdLst>
                <a:gd name="T0" fmla="*/ 3 w 6"/>
                <a:gd name="T1" fmla="*/ 8 h 8"/>
                <a:gd name="T2" fmla="*/ 1 w 6"/>
                <a:gd name="T3" fmla="*/ 2 h 8"/>
                <a:gd name="T4" fmla="*/ 3 w 6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3" y="8"/>
                  </a:moveTo>
                  <a:cubicBezTo>
                    <a:pt x="6" y="5"/>
                    <a:pt x="2" y="5"/>
                    <a:pt x="1" y="2"/>
                  </a:cubicBezTo>
                  <a:cubicBezTo>
                    <a:pt x="0" y="0"/>
                    <a:pt x="2" y="7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311" y="1585"/>
              <a:ext cx="16" cy="7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0 w 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5" y="0"/>
                    <a:pt x="5" y="3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1401" y="1701"/>
              <a:ext cx="13" cy="10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7 w 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1" y="3"/>
                    <a:pt x="4" y="6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86" y="922"/>
              <a:ext cx="51" cy="55"/>
            </a:xfrm>
            <a:custGeom>
              <a:avLst/>
              <a:gdLst>
                <a:gd name="T0" fmla="*/ 24 w 29"/>
                <a:gd name="T1" fmla="*/ 3 h 31"/>
                <a:gd name="T2" fmla="*/ 27 w 29"/>
                <a:gd name="T3" fmla="*/ 31 h 31"/>
                <a:gd name="T4" fmla="*/ 24 w 29"/>
                <a:gd name="T5" fmla="*/ 18 h 31"/>
                <a:gd name="T6" fmla="*/ 24 w 29"/>
                <a:gd name="T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24" y="3"/>
                  </a:moveTo>
                  <a:cubicBezTo>
                    <a:pt x="0" y="0"/>
                    <a:pt x="24" y="22"/>
                    <a:pt x="27" y="31"/>
                  </a:cubicBezTo>
                  <a:cubicBezTo>
                    <a:pt x="29" y="23"/>
                    <a:pt x="26" y="21"/>
                    <a:pt x="24" y="18"/>
                  </a:cubicBezTo>
                  <a:cubicBezTo>
                    <a:pt x="25" y="14"/>
                    <a:pt x="23" y="8"/>
                    <a:pt x="24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548" y="434"/>
              <a:ext cx="376" cy="209"/>
            </a:xfrm>
            <a:custGeom>
              <a:avLst/>
              <a:gdLst>
                <a:gd name="T0" fmla="*/ 212 w 212"/>
                <a:gd name="T1" fmla="*/ 92 h 118"/>
                <a:gd name="T2" fmla="*/ 171 w 212"/>
                <a:gd name="T3" fmla="*/ 54 h 118"/>
                <a:gd name="T4" fmla="*/ 155 w 212"/>
                <a:gd name="T5" fmla="*/ 24 h 118"/>
                <a:gd name="T6" fmla="*/ 137 w 212"/>
                <a:gd name="T7" fmla="*/ 33 h 118"/>
                <a:gd name="T8" fmla="*/ 145 w 212"/>
                <a:gd name="T9" fmla="*/ 57 h 118"/>
                <a:gd name="T10" fmla="*/ 116 w 212"/>
                <a:gd name="T11" fmla="*/ 38 h 118"/>
                <a:gd name="T12" fmla="*/ 117 w 212"/>
                <a:gd name="T13" fmla="*/ 44 h 118"/>
                <a:gd name="T14" fmla="*/ 81 w 212"/>
                <a:gd name="T15" fmla="*/ 42 h 118"/>
                <a:gd name="T16" fmla="*/ 50 w 212"/>
                <a:gd name="T17" fmla="*/ 67 h 118"/>
                <a:gd name="T18" fmla="*/ 40 w 212"/>
                <a:gd name="T19" fmla="*/ 74 h 118"/>
                <a:gd name="T20" fmla="*/ 93 w 212"/>
                <a:gd name="T21" fmla="*/ 84 h 118"/>
                <a:gd name="T22" fmla="*/ 48 w 212"/>
                <a:gd name="T23" fmla="*/ 92 h 118"/>
                <a:gd name="T24" fmla="*/ 86 w 212"/>
                <a:gd name="T25" fmla="*/ 110 h 118"/>
                <a:gd name="T26" fmla="*/ 124 w 212"/>
                <a:gd name="T27" fmla="*/ 113 h 118"/>
                <a:gd name="T28" fmla="*/ 164 w 212"/>
                <a:gd name="T29" fmla="*/ 104 h 118"/>
                <a:gd name="T30" fmla="*/ 202 w 212"/>
                <a:gd name="T31" fmla="*/ 106 h 118"/>
                <a:gd name="T32" fmla="*/ 194 w 212"/>
                <a:gd name="T33" fmla="*/ 98 h 118"/>
                <a:gd name="T34" fmla="*/ 198 w 212"/>
                <a:gd name="T35" fmla="*/ 95 h 118"/>
                <a:gd name="T36" fmla="*/ 212 w 212"/>
                <a:gd name="T37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118">
                  <a:moveTo>
                    <a:pt x="212" y="92"/>
                  </a:moveTo>
                  <a:cubicBezTo>
                    <a:pt x="191" y="80"/>
                    <a:pt x="182" y="76"/>
                    <a:pt x="171" y="54"/>
                  </a:cubicBezTo>
                  <a:cubicBezTo>
                    <a:pt x="165" y="41"/>
                    <a:pt x="183" y="10"/>
                    <a:pt x="155" y="24"/>
                  </a:cubicBezTo>
                  <a:cubicBezTo>
                    <a:pt x="153" y="25"/>
                    <a:pt x="138" y="30"/>
                    <a:pt x="137" y="33"/>
                  </a:cubicBezTo>
                  <a:cubicBezTo>
                    <a:pt x="135" y="40"/>
                    <a:pt x="147" y="52"/>
                    <a:pt x="145" y="57"/>
                  </a:cubicBezTo>
                  <a:cubicBezTo>
                    <a:pt x="143" y="61"/>
                    <a:pt x="127" y="36"/>
                    <a:pt x="116" y="38"/>
                  </a:cubicBezTo>
                  <a:cubicBezTo>
                    <a:pt x="116" y="40"/>
                    <a:pt x="117" y="42"/>
                    <a:pt x="117" y="44"/>
                  </a:cubicBezTo>
                  <a:cubicBezTo>
                    <a:pt x="102" y="51"/>
                    <a:pt x="97" y="26"/>
                    <a:pt x="81" y="42"/>
                  </a:cubicBezTo>
                  <a:cubicBezTo>
                    <a:pt x="77" y="0"/>
                    <a:pt x="0" y="74"/>
                    <a:pt x="50" y="67"/>
                  </a:cubicBezTo>
                  <a:cubicBezTo>
                    <a:pt x="45" y="68"/>
                    <a:pt x="44" y="71"/>
                    <a:pt x="40" y="74"/>
                  </a:cubicBezTo>
                  <a:cubicBezTo>
                    <a:pt x="52" y="88"/>
                    <a:pt x="77" y="76"/>
                    <a:pt x="93" y="84"/>
                  </a:cubicBezTo>
                  <a:cubicBezTo>
                    <a:pt x="78" y="84"/>
                    <a:pt x="61" y="83"/>
                    <a:pt x="48" y="92"/>
                  </a:cubicBezTo>
                  <a:cubicBezTo>
                    <a:pt x="58" y="108"/>
                    <a:pt x="77" y="98"/>
                    <a:pt x="86" y="110"/>
                  </a:cubicBezTo>
                  <a:cubicBezTo>
                    <a:pt x="92" y="118"/>
                    <a:pt x="116" y="117"/>
                    <a:pt x="124" y="113"/>
                  </a:cubicBezTo>
                  <a:cubicBezTo>
                    <a:pt x="137" y="108"/>
                    <a:pt x="152" y="103"/>
                    <a:pt x="164" y="104"/>
                  </a:cubicBezTo>
                  <a:cubicBezTo>
                    <a:pt x="179" y="106"/>
                    <a:pt x="187" y="118"/>
                    <a:pt x="202" y="106"/>
                  </a:cubicBezTo>
                  <a:cubicBezTo>
                    <a:pt x="199" y="103"/>
                    <a:pt x="198" y="100"/>
                    <a:pt x="194" y="98"/>
                  </a:cubicBezTo>
                  <a:cubicBezTo>
                    <a:pt x="196" y="97"/>
                    <a:pt x="197" y="96"/>
                    <a:pt x="198" y="95"/>
                  </a:cubicBezTo>
                  <a:cubicBezTo>
                    <a:pt x="204" y="95"/>
                    <a:pt x="208" y="95"/>
                    <a:pt x="212" y="9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488" y="441"/>
              <a:ext cx="177" cy="131"/>
            </a:xfrm>
            <a:custGeom>
              <a:avLst/>
              <a:gdLst>
                <a:gd name="T0" fmla="*/ 20 w 100"/>
                <a:gd name="T1" fmla="*/ 64 h 74"/>
                <a:gd name="T2" fmla="*/ 58 w 100"/>
                <a:gd name="T3" fmla="*/ 44 h 74"/>
                <a:gd name="T4" fmla="*/ 100 w 100"/>
                <a:gd name="T5" fmla="*/ 23 h 74"/>
                <a:gd name="T6" fmla="*/ 10 w 100"/>
                <a:gd name="T7" fmla="*/ 4 h 74"/>
                <a:gd name="T8" fmla="*/ 2 w 100"/>
                <a:gd name="T9" fmla="*/ 41 h 74"/>
                <a:gd name="T10" fmla="*/ 20 w 100"/>
                <a:gd name="T1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74">
                  <a:moveTo>
                    <a:pt x="20" y="64"/>
                  </a:moveTo>
                  <a:cubicBezTo>
                    <a:pt x="36" y="74"/>
                    <a:pt x="50" y="55"/>
                    <a:pt x="58" y="44"/>
                  </a:cubicBezTo>
                  <a:cubicBezTo>
                    <a:pt x="70" y="30"/>
                    <a:pt x="85" y="31"/>
                    <a:pt x="100" y="23"/>
                  </a:cubicBezTo>
                  <a:cubicBezTo>
                    <a:pt x="88" y="1"/>
                    <a:pt x="32" y="0"/>
                    <a:pt x="10" y="4"/>
                  </a:cubicBezTo>
                  <a:cubicBezTo>
                    <a:pt x="24" y="23"/>
                    <a:pt x="3" y="26"/>
                    <a:pt x="2" y="41"/>
                  </a:cubicBezTo>
                  <a:cubicBezTo>
                    <a:pt x="0" y="58"/>
                    <a:pt x="10" y="50"/>
                    <a:pt x="20" y="6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610" y="350"/>
              <a:ext cx="249" cy="108"/>
            </a:xfrm>
            <a:custGeom>
              <a:avLst/>
              <a:gdLst>
                <a:gd name="T0" fmla="*/ 22 w 140"/>
                <a:gd name="T1" fmla="*/ 21 h 61"/>
                <a:gd name="T2" fmla="*/ 29 w 140"/>
                <a:gd name="T3" fmla="*/ 23 h 61"/>
                <a:gd name="T4" fmla="*/ 18 w 140"/>
                <a:gd name="T5" fmla="*/ 22 h 61"/>
                <a:gd name="T6" fmla="*/ 22 w 140"/>
                <a:gd name="T7" fmla="*/ 28 h 61"/>
                <a:gd name="T8" fmla="*/ 45 w 140"/>
                <a:gd name="T9" fmla="*/ 38 h 61"/>
                <a:gd name="T10" fmla="*/ 51 w 140"/>
                <a:gd name="T11" fmla="*/ 46 h 61"/>
                <a:gd name="T12" fmla="*/ 42 w 140"/>
                <a:gd name="T13" fmla="*/ 50 h 61"/>
                <a:gd name="T14" fmla="*/ 51 w 140"/>
                <a:gd name="T15" fmla="*/ 55 h 61"/>
                <a:gd name="T16" fmla="*/ 127 w 140"/>
                <a:gd name="T17" fmla="*/ 38 h 61"/>
                <a:gd name="T18" fmla="*/ 103 w 140"/>
                <a:gd name="T19" fmla="*/ 16 h 61"/>
                <a:gd name="T20" fmla="*/ 81 w 140"/>
                <a:gd name="T21" fmla="*/ 16 h 61"/>
                <a:gd name="T22" fmla="*/ 87 w 140"/>
                <a:gd name="T23" fmla="*/ 26 h 61"/>
                <a:gd name="T24" fmla="*/ 93 w 140"/>
                <a:gd name="T25" fmla="*/ 28 h 61"/>
                <a:gd name="T26" fmla="*/ 28 w 140"/>
                <a:gd name="T27" fmla="*/ 14 h 61"/>
                <a:gd name="T28" fmla="*/ 38 w 140"/>
                <a:gd name="T29" fmla="*/ 18 h 61"/>
                <a:gd name="T30" fmla="*/ 22 w 140"/>
                <a:gd name="T31" fmla="*/ 2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61">
                  <a:moveTo>
                    <a:pt x="22" y="21"/>
                  </a:moveTo>
                  <a:cubicBezTo>
                    <a:pt x="25" y="22"/>
                    <a:pt x="27" y="23"/>
                    <a:pt x="29" y="23"/>
                  </a:cubicBezTo>
                  <a:cubicBezTo>
                    <a:pt x="26" y="23"/>
                    <a:pt x="22" y="23"/>
                    <a:pt x="18" y="22"/>
                  </a:cubicBezTo>
                  <a:cubicBezTo>
                    <a:pt x="19" y="25"/>
                    <a:pt x="20" y="27"/>
                    <a:pt x="22" y="28"/>
                  </a:cubicBezTo>
                  <a:cubicBezTo>
                    <a:pt x="0" y="26"/>
                    <a:pt x="25" y="61"/>
                    <a:pt x="45" y="38"/>
                  </a:cubicBezTo>
                  <a:cubicBezTo>
                    <a:pt x="47" y="41"/>
                    <a:pt x="49" y="43"/>
                    <a:pt x="51" y="46"/>
                  </a:cubicBezTo>
                  <a:cubicBezTo>
                    <a:pt x="48" y="47"/>
                    <a:pt x="45" y="49"/>
                    <a:pt x="42" y="50"/>
                  </a:cubicBezTo>
                  <a:cubicBezTo>
                    <a:pt x="45" y="52"/>
                    <a:pt x="48" y="53"/>
                    <a:pt x="51" y="55"/>
                  </a:cubicBezTo>
                  <a:cubicBezTo>
                    <a:pt x="64" y="55"/>
                    <a:pt x="121" y="47"/>
                    <a:pt x="127" y="38"/>
                  </a:cubicBezTo>
                  <a:cubicBezTo>
                    <a:pt x="140" y="16"/>
                    <a:pt x="109" y="28"/>
                    <a:pt x="103" y="16"/>
                  </a:cubicBezTo>
                  <a:cubicBezTo>
                    <a:pt x="97" y="5"/>
                    <a:pt x="89" y="0"/>
                    <a:pt x="81" y="16"/>
                  </a:cubicBezTo>
                  <a:cubicBezTo>
                    <a:pt x="90" y="22"/>
                    <a:pt x="90" y="20"/>
                    <a:pt x="87" y="26"/>
                  </a:cubicBezTo>
                  <a:cubicBezTo>
                    <a:pt x="89" y="27"/>
                    <a:pt x="91" y="27"/>
                    <a:pt x="93" y="28"/>
                  </a:cubicBezTo>
                  <a:cubicBezTo>
                    <a:pt x="77" y="40"/>
                    <a:pt x="46" y="13"/>
                    <a:pt x="28" y="14"/>
                  </a:cubicBezTo>
                  <a:cubicBezTo>
                    <a:pt x="31" y="15"/>
                    <a:pt x="35" y="17"/>
                    <a:pt x="38" y="18"/>
                  </a:cubicBezTo>
                  <a:cubicBezTo>
                    <a:pt x="31" y="17"/>
                    <a:pt x="29" y="20"/>
                    <a:pt x="22" y="2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598" y="389"/>
              <a:ext cx="28" cy="23"/>
            </a:xfrm>
            <a:custGeom>
              <a:avLst/>
              <a:gdLst>
                <a:gd name="T0" fmla="*/ 5 w 16"/>
                <a:gd name="T1" fmla="*/ 13 h 13"/>
                <a:gd name="T2" fmla="*/ 16 w 16"/>
                <a:gd name="T3" fmla="*/ 0 h 13"/>
                <a:gd name="T4" fmla="*/ 0 w 16"/>
                <a:gd name="T5" fmla="*/ 8 h 13"/>
                <a:gd name="T6" fmla="*/ 5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5" y="13"/>
                  </a:moveTo>
                  <a:cubicBezTo>
                    <a:pt x="11" y="9"/>
                    <a:pt x="14" y="7"/>
                    <a:pt x="16" y="0"/>
                  </a:cubicBezTo>
                  <a:cubicBezTo>
                    <a:pt x="8" y="1"/>
                    <a:pt x="5" y="3"/>
                    <a:pt x="0" y="8"/>
                  </a:cubicBezTo>
                  <a:cubicBezTo>
                    <a:pt x="2" y="10"/>
                    <a:pt x="3" y="11"/>
                    <a:pt x="5" y="1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674" y="359"/>
              <a:ext cx="22" cy="9"/>
            </a:xfrm>
            <a:custGeom>
              <a:avLst/>
              <a:gdLst>
                <a:gd name="T0" fmla="*/ 0 w 12"/>
                <a:gd name="T1" fmla="*/ 0 h 5"/>
                <a:gd name="T2" fmla="*/ 5 w 12"/>
                <a:gd name="T3" fmla="*/ 5 h 5"/>
                <a:gd name="T4" fmla="*/ 12 w 12"/>
                <a:gd name="T5" fmla="*/ 5 h 5"/>
                <a:gd name="T6" fmla="*/ 12 w 12"/>
                <a:gd name="T7" fmla="*/ 0 h 5"/>
                <a:gd name="T8" fmla="*/ 0 w 1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2" y="2"/>
                    <a:pt x="3" y="3"/>
                    <a:pt x="5" y="5"/>
                  </a:cubicBezTo>
                  <a:cubicBezTo>
                    <a:pt x="7" y="5"/>
                    <a:pt x="10" y="5"/>
                    <a:pt x="12" y="5"/>
                  </a:cubicBezTo>
                  <a:cubicBezTo>
                    <a:pt x="12" y="3"/>
                    <a:pt x="12" y="2"/>
                    <a:pt x="12" y="0"/>
                  </a:cubicBezTo>
                  <a:cubicBezTo>
                    <a:pt x="9" y="0"/>
                    <a:pt x="4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525" y="329"/>
              <a:ext cx="133" cy="76"/>
            </a:xfrm>
            <a:custGeom>
              <a:avLst/>
              <a:gdLst>
                <a:gd name="T0" fmla="*/ 25 w 75"/>
                <a:gd name="T1" fmla="*/ 34 h 43"/>
                <a:gd name="T2" fmla="*/ 31 w 75"/>
                <a:gd name="T3" fmla="*/ 40 h 43"/>
                <a:gd name="T4" fmla="*/ 38 w 75"/>
                <a:gd name="T5" fmla="*/ 32 h 43"/>
                <a:gd name="T6" fmla="*/ 50 w 75"/>
                <a:gd name="T7" fmla="*/ 21 h 43"/>
                <a:gd name="T8" fmla="*/ 75 w 75"/>
                <a:gd name="T9" fmla="*/ 8 h 43"/>
                <a:gd name="T10" fmla="*/ 14 w 75"/>
                <a:gd name="T11" fmla="*/ 26 h 43"/>
                <a:gd name="T12" fmla="*/ 25 w 75"/>
                <a:gd name="T13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3">
                  <a:moveTo>
                    <a:pt x="25" y="34"/>
                  </a:moveTo>
                  <a:cubicBezTo>
                    <a:pt x="27" y="36"/>
                    <a:pt x="29" y="38"/>
                    <a:pt x="31" y="40"/>
                  </a:cubicBezTo>
                  <a:cubicBezTo>
                    <a:pt x="33" y="37"/>
                    <a:pt x="36" y="35"/>
                    <a:pt x="38" y="32"/>
                  </a:cubicBezTo>
                  <a:cubicBezTo>
                    <a:pt x="45" y="29"/>
                    <a:pt x="46" y="28"/>
                    <a:pt x="50" y="21"/>
                  </a:cubicBezTo>
                  <a:cubicBezTo>
                    <a:pt x="60" y="43"/>
                    <a:pt x="73" y="17"/>
                    <a:pt x="75" y="8"/>
                  </a:cubicBezTo>
                  <a:cubicBezTo>
                    <a:pt x="57" y="0"/>
                    <a:pt x="27" y="13"/>
                    <a:pt x="14" y="26"/>
                  </a:cubicBezTo>
                  <a:cubicBezTo>
                    <a:pt x="0" y="39"/>
                    <a:pt x="13" y="35"/>
                    <a:pt x="25" y="3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699" y="277"/>
              <a:ext cx="71" cy="34"/>
            </a:xfrm>
            <a:custGeom>
              <a:avLst/>
              <a:gdLst>
                <a:gd name="T0" fmla="*/ 16 w 40"/>
                <a:gd name="T1" fmla="*/ 18 h 19"/>
                <a:gd name="T2" fmla="*/ 40 w 40"/>
                <a:gd name="T3" fmla="*/ 14 h 19"/>
                <a:gd name="T4" fmla="*/ 0 w 40"/>
                <a:gd name="T5" fmla="*/ 18 h 19"/>
                <a:gd name="T6" fmla="*/ 16 w 40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9">
                  <a:moveTo>
                    <a:pt x="16" y="18"/>
                  </a:moveTo>
                  <a:cubicBezTo>
                    <a:pt x="24" y="19"/>
                    <a:pt x="32" y="18"/>
                    <a:pt x="40" y="14"/>
                  </a:cubicBezTo>
                  <a:cubicBezTo>
                    <a:pt x="30" y="0"/>
                    <a:pt x="10" y="8"/>
                    <a:pt x="0" y="18"/>
                  </a:cubicBezTo>
                  <a:cubicBezTo>
                    <a:pt x="7" y="14"/>
                    <a:pt x="9" y="17"/>
                    <a:pt x="16" y="1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692" y="311"/>
              <a:ext cx="71" cy="41"/>
            </a:xfrm>
            <a:custGeom>
              <a:avLst/>
              <a:gdLst>
                <a:gd name="T0" fmla="*/ 7 w 40"/>
                <a:gd name="T1" fmla="*/ 12 h 23"/>
                <a:gd name="T2" fmla="*/ 35 w 40"/>
                <a:gd name="T3" fmla="*/ 8 h 23"/>
                <a:gd name="T4" fmla="*/ 25 w 40"/>
                <a:gd name="T5" fmla="*/ 8 h 23"/>
                <a:gd name="T6" fmla="*/ 40 w 40"/>
                <a:gd name="T7" fmla="*/ 4 h 23"/>
                <a:gd name="T8" fmla="*/ 7 w 40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7" y="12"/>
                  </a:moveTo>
                  <a:cubicBezTo>
                    <a:pt x="14" y="23"/>
                    <a:pt x="30" y="18"/>
                    <a:pt x="35" y="8"/>
                  </a:cubicBezTo>
                  <a:cubicBezTo>
                    <a:pt x="31" y="8"/>
                    <a:pt x="28" y="8"/>
                    <a:pt x="25" y="8"/>
                  </a:cubicBezTo>
                  <a:cubicBezTo>
                    <a:pt x="31" y="8"/>
                    <a:pt x="34" y="6"/>
                    <a:pt x="40" y="4"/>
                  </a:cubicBezTo>
                  <a:cubicBezTo>
                    <a:pt x="33" y="0"/>
                    <a:pt x="0" y="1"/>
                    <a:pt x="7" y="1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673" y="315"/>
              <a:ext cx="19" cy="21"/>
            </a:xfrm>
            <a:custGeom>
              <a:avLst/>
              <a:gdLst>
                <a:gd name="T0" fmla="*/ 11 w 11"/>
                <a:gd name="T1" fmla="*/ 6 h 12"/>
                <a:gd name="T2" fmla="*/ 0 w 11"/>
                <a:gd name="T3" fmla="*/ 5 h 12"/>
                <a:gd name="T4" fmla="*/ 11 w 11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6" y="3"/>
                    <a:pt x="5" y="0"/>
                    <a:pt x="0" y="5"/>
                  </a:cubicBezTo>
                  <a:cubicBezTo>
                    <a:pt x="5" y="12"/>
                    <a:pt x="6" y="8"/>
                    <a:pt x="11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898" y="458"/>
              <a:ext cx="120" cy="95"/>
            </a:xfrm>
            <a:custGeom>
              <a:avLst/>
              <a:gdLst>
                <a:gd name="T0" fmla="*/ 52 w 68"/>
                <a:gd name="T1" fmla="*/ 23 h 53"/>
                <a:gd name="T2" fmla="*/ 39 w 68"/>
                <a:gd name="T3" fmla="*/ 23 h 53"/>
                <a:gd name="T4" fmla="*/ 10 w 68"/>
                <a:gd name="T5" fmla="*/ 13 h 53"/>
                <a:gd name="T6" fmla="*/ 0 w 68"/>
                <a:gd name="T7" fmla="*/ 23 h 53"/>
                <a:gd name="T8" fmla="*/ 38 w 68"/>
                <a:gd name="T9" fmla="*/ 53 h 53"/>
                <a:gd name="T10" fmla="*/ 52 w 68"/>
                <a:gd name="T11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3">
                  <a:moveTo>
                    <a:pt x="52" y="23"/>
                  </a:moveTo>
                  <a:cubicBezTo>
                    <a:pt x="47" y="23"/>
                    <a:pt x="45" y="21"/>
                    <a:pt x="39" y="23"/>
                  </a:cubicBezTo>
                  <a:cubicBezTo>
                    <a:pt x="68" y="8"/>
                    <a:pt x="24" y="0"/>
                    <a:pt x="10" y="13"/>
                  </a:cubicBezTo>
                  <a:cubicBezTo>
                    <a:pt x="30" y="15"/>
                    <a:pt x="20" y="30"/>
                    <a:pt x="0" y="23"/>
                  </a:cubicBezTo>
                  <a:cubicBezTo>
                    <a:pt x="1" y="30"/>
                    <a:pt x="30" y="53"/>
                    <a:pt x="38" y="53"/>
                  </a:cubicBezTo>
                  <a:cubicBezTo>
                    <a:pt x="60" y="53"/>
                    <a:pt x="58" y="30"/>
                    <a:pt x="52" y="2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848" y="366"/>
              <a:ext cx="147" cy="64"/>
            </a:xfrm>
            <a:custGeom>
              <a:avLst/>
              <a:gdLst>
                <a:gd name="T0" fmla="*/ 37 w 83"/>
                <a:gd name="T1" fmla="*/ 1 h 36"/>
                <a:gd name="T2" fmla="*/ 49 w 83"/>
                <a:gd name="T3" fmla="*/ 13 h 36"/>
                <a:gd name="T4" fmla="*/ 30 w 83"/>
                <a:gd name="T5" fmla="*/ 6 h 36"/>
                <a:gd name="T6" fmla="*/ 37 w 83"/>
                <a:gd name="T7" fmla="*/ 16 h 36"/>
                <a:gd name="T8" fmla="*/ 7 w 83"/>
                <a:gd name="T9" fmla="*/ 1 h 36"/>
                <a:gd name="T10" fmla="*/ 10 w 83"/>
                <a:gd name="T11" fmla="*/ 8 h 36"/>
                <a:gd name="T12" fmla="*/ 22 w 83"/>
                <a:gd name="T13" fmla="*/ 18 h 36"/>
                <a:gd name="T14" fmla="*/ 56 w 83"/>
                <a:gd name="T15" fmla="*/ 20 h 36"/>
                <a:gd name="T16" fmla="*/ 45 w 83"/>
                <a:gd name="T17" fmla="*/ 32 h 36"/>
                <a:gd name="T18" fmla="*/ 73 w 83"/>
                <a:gd name="T19" fmla="*/ 10 h 36"/>
                <a:gd name="T20" fmla="*/ 37 w 83"/>
                <a:gd name="T2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6">
                  <a:moveTo>
                    <a:pt x="37" y="1"/>
                  </a:moveTo>
                  <a:cubicBezTo>
                    <a:pt x="44" y="3"/>
                    <a:pt x="49" y="6"/>
                    <a:pt x="49" y="13"/>
                  </a:cubicBezTo>
                  <a:cubicBezTo>
                    <a:pt x="43" y="11"/>
                    <a:pt x="36" y="9"/>
                    <a:pt x="30" y="6"/>
                  </a:cubicBezTo>
                  <a:cubicBezTo>
                    <a:pt x="32" y="9"/>
                    <a:pt x="33" y="12"/>
                    <a:pt x="37" y="16"/>
                  </a:cubicBezTo>
                  <a:cubicBezTo>
                    <a:pt x="26" y="13"/>
                    <a:pt x="19" y="3"/>
                    <a:pt x="7" y="1"/>
                  </a:cubicBezTo>
                  <a:cubicBezTo>
                    <a:pt x="8" y="4"/>
                    <a:pt x="9" y="6"/>
                    <a:pt x="10" y="8"/>
                  </a:cubicBezTo>
                  <a:cubicBezTo>
                    <a:pt x="0" y="5"/>
                    <a:pt x="18" y="16"/>
                    <a:pt x="22" y="18"/>
                  </a:cubicBezTo>
                  <a:cubicBezTo>
                    <a:pt x="33" y="22"/>
                    <a:pt x="43" y="18"/>
                    <a:pt x="56" y="20"/>
                  </a:cubicBezTo>
                  <a:cubicBezTo>
                    <a:pt x="48" y="24"/>
                    <a:pt x="49" y="26"/>
                    <a:pt x="45" y="32"/>
                  </a:cubicBezTo>
                  <a:cubicBezTo>
                    <a:pt x="59" y="36"/>
                    <a:pt x="83" y="30"/>
                    <a:pt x="73" y="10"/>
                  </a:cubicBezTo>
                  <a:cubicBezTo>
                    <a:pt x="67" y="0"/>
                    <a:pt x="49" y="1"/>
                    <a:pt x="37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49" y="588"/>
              <a:ext cx="69" cy="53"/>
            </a:xfrm>
            <a:custGeom>
              <a:avLst/>
              <a:gdLst>
                <a:gd name="T0" fmla="*/ 39 w 39"/>
                <a:gd name="T1" fmla="*/ 24 h 30"/>
                <a:gd name="T2" fmla="*/ 0 w 39"/>
                <a:gd name="T3" fmla="*/ 20 h 30"/>
                <a:gd name="T4" fmla="*/ 30 w 39"/>
                <a:gd name="T5" fmla="*/ 30 h 30"/>
                <a:gd name="T6" fmla="*/ 39 w 39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0">
                  <a:moveTo>
                    <a:pt x="39" y="24"/>
                  </a:moveTo>
                  <a:cubicBezTo>
                    <a:pt x="22" y="0"/>
                    <a:pt x="18" y="14"/>
                    <a:pt x="0" y="20"/>
                  </a:cubicBezTo>
                  <a:cubicBezTo>
                    <a:pt x="10" y="24"/>
                    <a:pt x="20" y="28"/>
                    <a:pt x="30" y="30"/>
                  </a:cubicBezTo>
                  <a:cubicBezTo>
                    <a:pt x="33" y="28"/>
                    <a:pt x="36" y="26"/>
                    <a:pt x="39" y="2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013" y="439"/>
              <a:ext cx="92" cy="92"/>
            </a:xfrm>
            <a:custGeom>
              <a:avLst/>
              <a:gdLst>
                <a:gd name="T0" fmla="*/ 1 w 52"/>
                <a:gd name="T1" fmla="*/ 18 h 52"/>
                <a:gd name="T2" fmla="*/ 6 w 52"/>
                <a:gd name="T3" fmla="*/ 51 h 52"/>
                <a:gd name="T4" fmla="*/ 16 w 52"/>
                <a:gd name="T5" fmla="*/ 40 h 52"/>
                <a:gd name="T6" fmla="*/ 52 w 52"/>
                <a:gd name="T7" fmla="*/ 18 h 52"/>
                <a:gd name="T8" fmla="*/ 1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1" y="18"/>
                  </a:moveTo>
                  <a:cubicBezTo>
                    <a:pt x="0" y="30"/>
                    <a:pt x="7" y="39"/>
                    <a:pt x="6" y="51"/>
                  </a:cubicBezTo>
                  <a:cubicBezTo>
                    <a:pt x="16" y="52"/>
                    <a:pt x="23" y="44"/>
                    <a:pt x="16" y="40"/>
                  </a:cubicBezTo>
                  <a:cubicBezTo>
                    <a:pt x="34" y="37"/>
                    <a:pt x="40" y="29"/>
                    <a:pt x="52" y="18"/>
                  </a:cubicBezTo>
                  <a:cubicBezTo>
                    <a:pt x="45" y="0"/>
                    <a:pt x="11" y="18"/>
                    <a:pt x="1" y="1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830" y="325"/>
              <a:ext cx="30" cy="29"/>
            </a:xfrm>
            <a:custGeom>
              <a:avLst/>
              <a:gdLst>
                <a:gd name="T0" fmla="*/ 17 w 17"/>
                <a:gd name="T1" fmla="*/ 10 h 16"/>
                <a:gd name="T2" fmla="*/ 0 w 17"/>
                <a:gd name="T3" fmla="*/ 0 h 16"/>
                <a:gd name="T4" fmla="*/ 17 w 17"/>
                <a:gd name="T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6">
                  <a:moveTo>
                    <a:pt x="17" y="10"/>
                  </a:moveTo>
                  <a:cubicBezTo>
                    <a:pt x="12" y="6"/>
                    <a:pt x="7" y="2"/>
                    <a:pt x="0" y="0"/>
                  </a:cubicBezTo>
                  <a:cubicBezTo>
                    <a:pt x="3" y="9"/>
                    <a:pt x="10" y="16"/>
                    <a:pt x="17" y="1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850" y="409"/>
              <a:ext cx="19" cy="19"/>
            </a:xfrm>
            <a:custGeom>
              <a:avLst/>
              <a:gdLst>
                <a:gd name="T0" fmla="*/ 9 w 11"/>
                <a:gd name="T1" fmla="*/ 0 h 11"/>
                <a:gd name="T2" fmla="*/ 0 w 11"/>
                <a:gd name="T3" fmla="*/ 9 h 11"/>
                <a:gd name="T4" fmla="*/ 9 w 1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9" y="0"/>
                  </a:moveTo>
                  <a:cubicBezTo>
                    <a:pt x="5" y="2"/>
                    <a:pt x="2" y="4"/>
                    <a:pt x="0" y="9"/>
                  </a:cubicBezTo>
                  <a:cubicBezTo>
                    <a:pt x="11" y="11"/>
                    <a:pt x="9" y="7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839" y="261"/>
              <a:ext cx="114" cy="66"/>
            </a:xfrm>
            <a:custGeom>
              <a:avLst/>
              <a:gdLst>
                <a:gd name="T0" fmla="*/ 15 w 64"/>
                <a:gd name="T1" fmla="*/ 13 h 37"/>
                <a:gd name="T2" fmla="*/ 5 w 64"/>
                <a:gd name="T3" fmla="*/ 21 h 37"/>
                <a:gd name="T4" fmla="*/ 42 w 64"/>
                <a:gd name="T5" fmla="*/ 27 h 37"/>
                <a:gd name="T6" fmla="*/ 64 w 64"/>
                <a:gd name="T7" fmla="*/ 31 h 37"/>
                <a:gd name="T8" fmla="*/ 54 w 64"/>
                <a:gd name="T9" fmla="*/ 16 h 37"/>
                <a:gd name="T10" fmla="*/ 39 w 64"/>
                <a:gd name="T11" fmla="*/ 11 h 37"/>
                <a:gd name="T12" fmla="*/ 0 w 64"/>
                <a:gd name="T13" fmla="*/ 4 h 37"/>
                <a:gd name="T14" fmla="*/ 3 w 64"/>
                <a:gd name="T15" fmla="*/ 13 h 37"/>
                <a:gd name="T16" fmla="*/ 15 w 64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">
                  <a:moveTo>
                    <a:pt x="15" y="13"/>
                  </a:moveTo>
                  <a:cubicBezTo>
                    <a:pt x="12" y="17"/>
                    <a:pt x="13" y="19"/>
                    <a:pt x="5" y="21"/>
                  </a:cubicBezTo>
                  <a:cubicBezTo>
                    <a:pt x="17" y="25"/>
                    <a:pt x="30" y="26"/>
                    <a:pt x="42" y="27"/>
                  </a:cubicBezTo>
                  <a:cubicBezTo>
                    <a:pt x="49" y="33"/>
                    <a:pt x="57" y="37"/>
                    <a:pt x="64" y="31"/>
                  </a:cubicBezTo>
                  <a:cubicBezTo>
                    <a:pt x="56" y="25"/>
                    <a:pt x="57" y="19"/>
                    <a:pt x="54" y="16"/>
                  </a:cubicBezTo>
                  <a:cubicBezTo>
                    <a:pt x="47" y="11"/>
                    <a:pt x="44" y="15"/>
                    <a:pt x="39" y="11"/>
                  </a:cubicBezTo>
                  <a:cubicBezTo>
                    <a:pt x="31" y="5"/>
                    <a:pt x="11" y="0"/>
                    <a:pt x="0" y="4"/>
                  </a:cubicBezTo>
                  <a:cubicBezTo>
                    <a:pt x="1" y="6"/>
                    <a:pt x="3" y="13"/>
                    <a:pt x="3" y="13"/>
                  </a:cubicBezTo>
                  <a:cubicBezTo>
                    <a:pt x="7" y="13"/>
                    <a:pt x="12" y="14"/>
                    <a:pt x="15" y="1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894" y="311"/>
              <a:ext cx="20" cy="14"/>
            </a:xfrm>
            <a:custGeom>
              <a:avLst/>
              <a:gdLst>
                <a:gd name="T0" fmla="*/ 0 w 11"/>
                <a:gd name="T1" fmla="*/ 8 h 8"/>
                <a:gd name="T2" fmla="*/ 11 w 11"/>
                <a:gd name="T3" fmla="*/ 6 h 8"/>
                <a:gd name="T4" fmla="*/ 0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0" y="8"/>
                  </a:moveTo>
                  <a:cubicBezTo>
                    <a:pt x="4" y="7"/>
                    <a:pt x="8" y="7"/>
                    <a:pt x="11" y="6"/>
                  </a:cubicBezTo>
                  <a:cubicBezTo>
                    <a:pt x="4" y="0"/>
                    <a:pt x="5" y="6"/>
                    <a:pt x="0" y="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995" y="340"/>
              <a:ext cx="300" cy="108"/>
            </a:xfrm>
            <a:custGeom>
              <a:avLst/>
              <a:gdLst>
                <a:gd name="T0" fmla="*/ 76 w 169"/>
                <a:gd name="T1" fmla="*/ 54 h 61"/>
                <a:gd name="T2" fmla="*/ 125 w 169"/>
                <a:gd name="T3" fmla="*/ 59 h 61"/>
                <a:gd name="T4" fmla="*/ 148 w 169"/>
                <a:gd name="T5" fmla="*/ 59 h 61"/>
                <a:gd name="T6" fmla="*/ 169 w 169"/>
                <a:gd name="T7" fmla="*/ 47 h 61"/>
                <a:gd name="T8" fmla="*/ 165 w 169"/>
                <a:gd name="T9" fmla="*/ 47 h 61"/>
                <a:gd name="T10" fmla="*/ 167 w 169"/>
                <a:gd name="T11" fmla="*/ 44 h 61"/>
                <a:gd name="T12" fmla="*/ 169 w 169"/>
                <a:gd name="T13" fmla="*/ 43 h 61"/>
                <a:gd name="T14" fmla="*/ 116 w 169"/>
                <a:gd name="T15" fmla="*/ 40 h 61"/>
                <a:gd name="T16" fmla="*/ 69 w 169"/>
                <a:gd name="T17" fmla="*/ 36 h 61"/>
                <a:gd name="T18" fmla="*/ 71 w 169"/>
                <a:gd name="T19" fmla="*/ 35 h 61"/>
                <a:gd name="T20" fmla="*/ 56 w 169"/>
                <a:gd name="T21" fmla="*/ 27 h 61"/>
                <a:gd name="T22" fmla="*/ 70 w 169"/>
                <a:gd name="T23" fmla="*/ 27 h 61"/>
                <a:gd name="T24" fmla="*/ 33 w 169"/>
                <a:gd name="T25" fmla="*/ 18 h 61"/>
                <a:gd name="T26" fmla="*/ 0 w 169"/>
                <a:gd name="T27" fmla="*/ 12 h 61"/>
                <a:gd name="T28" fmla="*/ 43 w 169"/>
                <a:gd name="T29" fmla="*/ 36 h 61"/>
                <a:gd name="T30" fmla="*/ 51 w 169"/>
                <a:gd name="T31" fmla="*/ 54 h 61"/>
                <a:gd name="T32" fmla="*/ 76 w 169"/>
                <a:gd name="T33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61">
                  <a:moveTo>
                    <a:pt x="76" y="54"/>
                  </a:moveTo>
                  <a:cubicBezTo>
                    <a:pt x="90" y="55"/>
                    <a:pt x="107" y="59"/>
                    <a:pt x="125" y="59"/>
                  </a:cubicBezTo>
                  <a:cubicBezTo>
                    <a:pt x="132" y="59"/>
                    <a:pt x="141" y="60"/>
                    <a:pt x="148" y="59"/>
                  </a:cubicBezTo>
                  <a:cubicBezTo>
                    <a:pt x="158" y="58"/>
                    <a:pt x="165" y="58"/>
                    <a:pt x="169" y="47"/>
                  </a:cubicBezTo>
                  <a:cubicBezTo>
                    <a:pt x="167" y="47"/>
                    <a:pt x="166" y="47"/>
                    <a:pt x="165" y="47"/>
                  </a:cubicBezTo>
                  <a:cubicBezTo>
                    <a:pt x="165" y="46"/>
                    <a:pt x="166" y="45"/>
                    <a:pt x="167" y="44"/>
                  </a:cubicBezTo>
                  <a:cubicBezTo>
                    <a:pt x="168" y="44"/>
                    <a:pt x="168" y="43"/>
                    <a:pt x="169" y="43"/>
                  </a:cubicBezTo>
                  <a:cubicBezTo>
                    <a:pt x="156" y="25"/>
                    <a:pt x="133" y="36"/>
                    <a:pt x="116" y="40"/>
                  </a:cubicBezTo>
                  <a:cubicBezTo>
                    <a:pt x="99" y="43"/>
                    <a:pt x="85" y="42"/>
                    <a:pt x="69" y="36"/>
                  </a:cubicBezTo>
                  <a:cubicBezTo>
                    <a:pt x="70" y="36"/>
                    <a:pt x="70" y="35"/>
                    <a:pt x="71" y="35"/>
                  </a:cubicBezTo>
                  <a:cubicBezTo>
                    <a:pt x="64" y="33"/>
                    <a:pt x="62" y="30"/>
                    <a:pt x="56" y="27"/>
                  </a:cubicBezTo>
                  <a:cubicBezTo>
                    <a:pt x="60" y="27"/>
                    <a:pt x="65" y="26"/>
                    <a:pt x="70" y="27"/>
                  </a:cubicBezTo>
                  <a:cubicBezTo>
                    <a:pt x="53" y="18"/>
                    <a:pt x="49" y="21"/>
                    <a:pt x="33" y="18"/>
                  </a:cubicBezTo>
                  <a:cubicBezTo>
                    <a:pt x="20" y="15"/>
                    <a:pt x="15" y="0"/>
                    <a:pt x="0" y="12"/>
                  </a:cubicBezTo>
                  <a:cubicBezTo>
                    <a:pt x="18" y="27"/>
                    <a:pt x="30" y="19"/>
                    <a:pt x="43" y="36"/>
                  </a:cubicBezTo>
                  <a:cubicBezTo>
                    <a:pt x="48" y="42"/>
                    <a:pt x="38" y="47"/>
                    <a:pt x="51" y="54"/>
                  </a:cubicBezTo>
                  <a:cubicBezTo>
                    <a:pt x="64" y="61"/>
                    <a:pt x="65" y="53"/>
                    <a:pt x="76" y="5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999" y="379"/>
              <a:ext cx="83" cy="87"/>
            </a:xfrm>
            <a:custGeom>
              <a:avLst/>
              <a:gdLst>
                <a:gd name="T0" fmla="*/ 5 w 47"/>
                <a:gd name="T1" fmla="*/ 21 h 49"/>
                <a:gd name="T2" fmla="*/ 0 w 47"/>
                <a:gd name="T3" fmla="*/ 26 h 49"/>
                <a:gd name="T4" fmla="*/ 5 w 47"/>
                <a:gd name="T5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9">
                  <a:moveTo>
                    <a:pt x="5" y="21"/>
                  </a:moveTo>
                  <a:cubicBezTo>
                    <a:pt x="3" y="23"/>
                    <a:pt x="2" y="25"/>
                    <a:pt x="0" y="26"/>
                  </a:cubicBezTo>
                  <a:cubicBezTo>
                    <a:pt x="47" y="49"/>
                    <a:pt x="18" y="0"/>
                    <a:pt x="5" y="2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006" y="325"/>
              <a:ext cx="62" cy="18"/>
            </a:xfrm>
            <a:custGeom>
              <a:avLst/>
              <a:gdLst>
                <a:gd name="T0" fmla="*/ 22 w 35"/>
                <a:gd name="T1" fmla="*/ 0 h 10"/>
                <a:gd name="T2" fmla="*/ 0 w 35"/>
                <a:gd name="T3" fmla="*/ 4 h 10"/>
                <a:gd name="T4" fmla="*/ 22 w 3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0">
                  <a:moveTo>
                    <a:pt x="22" y="0"/>
                  </a:moveTo>
                  <a:cubicBezTo>
                    <a:pt x="14" y="0"/>
                    <a:pt x="7" y="1"/>
                    <a:pt x="0" y="4"/>
                  </a:cubicBezTo>
                  <a:cubicBezTo>
                    <a:pt x="8" y="6"/>
                    <a:pt x="35" y="10"/>
                    <a:pt x="22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954" y="263"/>
              <a:ext cx="89" cy="71"/>
            </a:xfrm>
            <a:custGeom>
              <a:avLst/>
              <a:gdLst>
                <a:gd name="T0" fmla="*/ 16 w 50"/>
                <a:gd name="T1" fmla="*/ 31 h 40"/>
                <a:gd name="T2" fmla="*/ 28 w 50"/>
                <a:gd name="T3" fmla="*/ 15 h 40"/>
                <a:gd name="T4" fmla="*/ 16 w 50"/>
                <a:gd name="T5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0">
                  <a:moveTo>
                    <a:pt x="16" y="31"/>
                  </a:moveTo>
                  <a:cubicBezTo>
                    <a:pt x="34" y="40"/>
                    <a:pt x="50" y="26"/>
                    <a:pt x="28" y="15"/>
                  </a:cubicBezTo>
                  <a:cubicBezTo>
                    <a:pt x="0" y="0"/>
                    <a:pt x="18" y="25"/>
                    <a:pt x="16" y="3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947" y="238"/>
              <a:ext cx="22" cy="20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0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6" y="8"/>
                    <a:pt x="11" y="11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1008" y="183"/>
              <a:ext cx="232" cy="133"/>
            </a:xfrm>
            <a:custGeom>
              <a:avLst/>
              <a:gdLst>
                <a:gd name="T0" fmla="*/ 0 w 131"/>
                <a:gd name="T1" fmla="*/ 28 h 75"/>
                <a:gd name="T2" fmla="*/ 20 w 131"/>
                <a:gd name="T3" fmla="*/ 39 h 75"/>
                <a:gd name="T4" fmla="*/ 12 w 131"/>
                <a:gd name="T5" fmla="*/ 43 h 75"/>
                <a:gd name="T6" fmla="*/ 52 w 131"/>
                <a:gd name="T7" fmla="*/ 48 h 75"/>
                <a:gd name="T8" fmla="*/ 26 w 131"/>
                <a:gd name="T9" fmla="*/ 55 h 75"/>
                <a:gd name="T10" fmla="*/ 41 w 131"/>
                <a:gd name="T11" fmla="*/ 64 h 75"/>
                <a:gd name="T12" fmla="*/ 71 w 131"/>
                <a:gd name="T13" fmla="*/ 71 h 75"/>
                <a:gd name="T14" fmla="*/ 77 w 131"/>
                <a:gd name="T15" fmla="*/ 67 h 75"/>
                <a:gd name="T16" fmla="*/ 77 w 131"/>
                <a:gd name="T17" fmla="*/ 54 h 75"/>
                <a:gd name="T18" fmla="*/ 84 w 131"/>
                <a:gd name="T19" fmla="*/ 39 h 75"/>
                <a:gd name="T20" fmla="*/ 75 w 131"/>
                <a:gd name="T21" fmla="*/ 23 h 75"/>
                <a:gd name="T22" fmla="*/ 72 w 131"/>
                <a:gd name="T23" fmla="*/ 30 h 75"/>
                <a:gd name="T24" fmla="*/ 50 w 131"/>
                <a:gd name="T25" fmla="*/ 15 h 75"/>
                <a:gd name="T26" fmla="*/ 19 w 131"/>
                <a:gd name="T27" fmla="*/ 0 h 75"/>
                <a:gd name="T28" fmla="*/ 30 w 131"/>
                <a:gd name="T29" fmla="*/ 8 h 75"/>
                <a:gd name="T30" fmla="*/ 11 w 131"/>
                <a:gd name="T31" fmla="*/ 11 h 75"/>
                <a:gd name="T32" fmla="*/ 25 w 131"/>
                <a:gd name="T33" fmla="*/ 16 h 75"/>
                <a:gd name="T34" fmla="*/ 4 w 131"/>
                <a:gd name="T35" fmla="*/ 21 h 75"/>
                <a:gd name="T36" fmla="*/ 19 w 131"/>
                <a:gd name="T37" fmla="*/ 28 h 75"/>
                <a:gd name="T38" fmla="*/ 0 w 131"/>
                <a:gd name="T39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75">
                  <a:moveTo>
                    <a:pt x="0" y="28"/>
                  </a:moveTo>
                  <a:cubicBezTo>
                    <a:pt x="3" y="37"/>
                    <a:pt x="11" y="40"/>
                    <a:pt x="20" y="39"/>
                  </a:cubicBezTo>
                  <a:cubicBezTo>
                    <a:pt x="18" y="40"/>
                    <a:pt x="15" y="42"/>
                    <a:pt x="12" y="43"/>
                  </a:cubicBezTo>
                  <a:cubicBezTo>
                    <a:pt x="24" y="48"/>
                    <a:pt x="37" y="43"/>
                    <a:pt x="52" y="48"/>
                  </a:cubicBezTo>
                  <a:cubicBezTo>
                    <a:pt x="43" y="48"/>
                    <a:pt x="33" y="50"/>
                    <a:pt x="26" y="55"/>
                  </a:cubicBezTo>
                  <a:cubicBezTo>
                    <a:pt x="31" y="60"/>
                    <a:pt x="33" y="63"/>
                    <a:pt x="41" y="64"/>
                  </a:cubicBezTo>
                  <a:cubicBezTo>
                    <a:pt x="31" y="75"/>
                    <a:pt x="64" y="65"/>
                    <a:pt x="71" y="71"/>
                  </a:cubicBezTo>
                  <a:cubicBezTo>
                    <a:pt x="74" y="68"/>
                    <a:pt x="73" y="70"/>
                    <a:pt x="77" y="67"/>
                  </a:cubicBezTo>
                  <a:cubicBezTo>
                    <a:pt x="74" y="58"/>
                    <a:pt x="77" y="62"/>
                    <a:pt x="77" y="54"/>
                  </a:cubicBezTo>
                  <a:cubicBezTo>
                    <a:pt x="83" y="65"/>
                    <a:pt x="131" y="41"/>
                    <a:pt x="84" y="39"/>
                  </a:cubicBezTo>
                  <a:cubicBezTo>
                    <a:pt x="87" y="31"/>
                    <a:pt x="82" y="25"/>
                    <a:pt x="75" y="23"/>
                  </a:cubicBezTo>
                  <a:cubicBezTo>
                    <a:pt x="79" y="29"/>
                    <a:pt x="73" y="28"/>
                    <a:pt x="72" y="30"/>
                  </a:cubicBezTo>
                  <a:cubicBezTo>
                    <a:pt x="67" y="14"/>
                    <a:pt x="56" y="25"/>
                    <a:pt x="50" y="15"/>
                  </a:cubicBezTo>
                  <a:cubicBezTo>
                    <a:pt x="41" y="4"/>
                    <a:pt x="33" y="1"/>
                    <a:pt x="19" y="0"/>
                  </a:cubicBezTo>
                  <a:cubicBezTo>
                    <a:pt x="23" y="2"/>
                    <a:pt x="26" y="6"/>
                    <a:pt x="30" y="8"/>
                  </a:cubicBezTo>
                  <a:cubicBezTo>
                    <a:pt x="22" y="7"/>
                    <a:pt x="17" y="9"/>
                    <a:pt x="11" y="11"/>
                  </a:cubicBezTo>
                  <a:cubicBezTo>
                    <a:pt x="17" y="14"/>
                    <a:pt x="16" y="17"/>
                    <a:pt x="25" y="16"/>
                  </a:cubicBezTo>
                  <a:cubicBezTo>
                    <a:pt x="18" y="18"/>
                    <a:pt x="12" y="18"/>
                    <a:pt x="4" y="21"/>
                  </a:cubicBezTo>
                  <a:cubicBezTo>
                    <a:pt x="10" y="23"/>
                    <a:pt x="13" y="27"/>
                    <a:pt x="19" y="28"/>
                  </a:cubicBezTo>
                  <a:cubicBezTo>
                    <a:pt x="14" y="31"/>
                    <a:pt x="7" y="30"/>
                    <a:pt x="0" y="2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1162" y="718"/>
              <a:ext cx="124" cy="78"/>
            </a:xfrm>
            <a:custGeom>
              <a:avLst/>
              <a:gdLst>
                <a:gd name="T0" fmla="*/ 20 w 70"/>
                <a:gd name="T1" fmla="*/ 0 h 44"/>
                <a:gd name="T2" fmla="*/ 5 w 70"/>
                <a:gd name="T3" fmla="*/ 31 h 44"/>
                <a:gd name="T4" fmla="*/ 0 w 70"/>
                <a:gd name="T5" fmla="*/ 37 h 44"/>
                <a:gd name="T6" fmla="*/ 17 w 70"/>
                <a:gd name="T7" fmla="*/ 44 h 44"/>
                <a:gd name="T8" fmla="*/ 39 w 70"/>
                <a:gd name="T9" fmla="*/ 31 h 44"/>
                <a:gd name="T10" fmla="*/ 70 w 70"/>
                <a:gd name="T11" fmla="*/ 34 h 44"/>
                <a:gd name="T12" fmla="*/ 20 w 70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4">
                  <a:moveTo>
                    <a:pt x="20" y="0"/>
                  </a:moveTo>
                  <a:cubicBezTo>
                    <a:pt x="7" y="5"/>
                    <a:pt x="10" y="20"/>
                    <a:pt x="5" y="31"/>
                  </a:cubicBezTo>
                  <a:cubicBezTo>
                    <a:pt x="3" y="33"/>
                    <a:pt x="1" y="35"/>
                    <a:pt x="0" y="37"/>
                  </a:cubicBezTo>
                  <a:cubicBezTo>
                    <a:pt x="8" y="35"/>
                    <a:pt x="14" y="36"/>
                    <a:pt x="17" y="44"/>
                  </a:cubicBezTo>
                  <a:cubicBezTo>
                    <a:pt x="24" y="42"/>
                    <a:pt x="36" y="29"/>
                    <a:pt x="39" y="31"/>
                  </a:cubicBezTo>
                  <a:cubicBezTo>
                    <a:pt x="50" y="37"/>
                    <a:pt x="57" y="39"/>
                    <a:pt x="70" y="34"/>
                  </a:cubicBezTo>
                  <a:cubicBezTo>
                    <a:pt x="57" y="31"/>
                    <a:pt x="23" y="8"/>
                    <a:pt x="2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1330" y="636"/>
              <a:ext cx="45" cy="44"/>
            </a:xfrm>
            <a:custGeom>
              <a:avLst/>
              <a:gdLst>
                <a:gd name="T0" fmla="*/ 25 w 25"/>
                <a:gd name="T1" fmla="*/ 16 h 25"/>
                <a:gd name="T2" fmla="*/ 6 w 25"/>
                <a:gd name="T3" fmla="*/ 18 h 25"/>
                <a:gd name="T4" fmla="*/ 25 w 25"/>
                <a:gd name="T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5">
                  <a:moveTo>
                    <a:pt x="25" y="16"/>
                  </a:moveTo>
                  <a:cubicBezTo>
                    <a:pt x="19" y="0"/>
                    <a:pt x="0" y="12"/>
                    <a:pt x="6" y="18"/>
                  </a:cubicBezTo>
                  <a:cubicBezTo>
                    <a:pt x="14" y="24"/>
                    <a:pt x="19" y="25"/>
                    <a:pt x="25" y="1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1224" y="801"/>
              <a:ext cx="32" cy="23"/>
            </a:xfrm>
            <a:custGeom>
              <a:avLst/>
              <a:gdLst>
                <a:gd name="T0" fmla="*/ 0 w 18"/>
                <a:gd name="T1" fmla="*/ 13 h 13"/>
                <a:gd name="T2" fmla="*/ 18 w 18"/>
                <a:gd name="T3" fmla="*/ 1 h 13"/>
                <a:gd name="T4" fmla="*/ 8 w 18"/>
                <a:gd name="T5" fmla="*/ 0 h 13"/>
                <a:gd name="T6" fmla="*/ 0 w 18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7" y="10"/>
                    <a:pt x="13" y="6"/>
                    <a:pt x="18" y="1"/>
                  </a:cubicBezTo>
                  <a:cubicBezTo>
                    <a:pt x="14" y="1"/>
                    <a:pt x="11" y="0"/>
                    <a:pt x="8" y="0"/>
                  </a:cubicBezTo>
                  <a:cubicBezTo>
                    <a:pt x="3" y="4"/>
                    <a:pt x="0" y="7"/>
                    <a:pt x="0" y="1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1274" y="458"/>
              <a:ext cx="81" cy="50"/>
            </a:xfrm>
            <a:custGeom>
              <a:avLst/>
              <a:gdLst>
                <a:gd name="T0" fmla="*/ 17 w 46"/>
                <a:gd name="T1" fmla="*/ 26 h 28"/>
                <a:gd name="T2" fmla="*/ 46 w 46"/>
                <a:gd name="T3" fmla="*/ 20 h 28"/>
                <a:gd name="T4" fmla="*/ 0 w 46"/>
                <a:gd name="T5" fmla="*/ 11 h 28"/>
                <a:gd name="T6" fmla="*/ 17 w 46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8">
                  <a:moveTo>
                    <a:pt x="17" y="26"/>
                  </a:moveTo>
                  <a:cubicBezTo>
                    <a:pt x="28" y="21"/>
                    <a:pt x="38" y="28"/>
                    <a:pt x="46" y="20"/>
                  </a:cubicBezTo>
                  <a:cubicBezTo>
                    <a:pt x="36" y="12"/>
                    <a:pt x="10" y="0"/>
                    <a:pt x="0" y="11"/>
                  </a:cubicBezTo>
                  <a:cubicBezTo>
                    <a:pt x="5" y="19"/>
                    <a:pt x="9" y="24"/>
                    <a:pt x="17" y="2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1279" y="817"/>
              <a:ext cx="21" cy="19"/>
            </a:xfrm>
            <a:custGeom>
              <a:avLst/>
              <a:gdLst>
                <a:gd name="T0" fmla="*/ 12 w 12"/>
                <a:gd name="T1" fmla="*/ 3 h 11"/>
                <a:gd name="T2" fmla="*/ 6 w 12"/>
                <a:gd name="T3" fmla="*/ 11 h 11"/>
                <a:gd name="T4" fmla="*/ 12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3"/>
                  </a:moveTo>
                  <a:cubicBezTo>
                    <a:pt x="3" y="0"/>
                    <a:pt x="0" y="2"/>
                    <a:pt x="6" y="11"/>
                  </a:cubicBezTo>
                  <a:cubicBezTo>
                    <a:pt x="8" y="8"/>
                    <a:pt x="10" y="6"/>
                    <a:pt x="12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1382" y="652"/>
              <a:ext cx="19" cy="9"/>
            </a:xfrm>
            <a:custGeom>
              <a:avLst/>
              <a:gdLst>
                <a:gd name="T0" fmla="*/ 11 w 11"/>
                <a:gd name="T1" fmla="*/ 5 h 5"/>
                <a:gd name="T2" fmla="*/ 0 w 11"/>
                <a:gd name="T3" fmla="*/ 3 h 5"/>
                <a:gd name="T4" fmla="*/ 4 w 11"/>
                <a:gd name="T5" fmla="*/ 5 h 5"/>
                <a:gd name="T6" fmla="*/ 11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cubicBezTo>
                    <a:pt x="3" y="0"/>
                    <a:pt x="7" y="1"/>
                    <a:pt x="0" y="3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1066" y="442"/>
              <a:ext cx="550" cy="389"/>
            </a:xfrm>
            <a:custGeom>
              <a:avLst/>
              <a:gdLst>
                <a:gd name="T0" fmla="*/ 227 w 310"/>
                <a:gd name="T1" fmla="*/ 71 h 219"/>
                <a:gd name="T2" fmla="*/ 191 w 310"/>
                <a:gd name="T3" fmla="*/ 57 h 219"/>
                <a:gd name="T4" fmla="*/ 152 w 310"/>
                <a:gd name="T5" fmla="*/ 37 h 219"/>
                <a:gd name="T6" fmla="*/ 119 w 310"/>
                <a:gd name="T7" fmla="*/ 44 h 219"/>
                <a:gd name="T8" fmla="*/ 93 w 310"/>
                <a:gd name="T9" fmla="*/ 20 h 219"/>
                <a:gd name="T10" fmla="*/ 65 w 310"/>
                <a:gd name="T11" fmla="*/ 51 h 219"/>
                <a:gd name="T12" fmla="*/ 74 w 310"/>
                <a:gd name="T13" fmla="*/ 18 h 219"/>
                <a:gd name="T14" fmla="*/ 50 w 310"/>
                <a:gd name="T15" fmla="*/ 65 h 219"/>
                <a:gd name="T16" fmla="*/ 49 w 310"/>
                <a:gd name="T17" fmla="*/ 70 h 219"/>
                <a:gd name="T18" fmla="*/ 34 w 310"/>
                <a:gd name="T19" fmla="*/ 69 h 219"/>
                <a:gd name="T20" fmla="*/ 124 w 310"/>
                <a:gd name="T21" fmla="*/ 94 h 219"/>
                <a:gd name="T22" fmla="*/ 166 w 310"/>
                <a:gd name="T23" fmla="*/ 100 h 219"/>
                <a:gd name="T24" fmla="*/ 157 w 310"/>
                <a:gd name="T25" fmla="*/ 104 h 219"/>
                <a:gd name="T26" fmla="*/ 192 w 310"/>
                <a:gd name="T27" fmla="*/ 117 h 219"/>
                <a:gd name="T28" fmla="*/ 181 w 310"/>
                <a:gd name="T29" fmla="*/ 151 h 219"/>
                <a:gd name="T30" fmla="*/ 188 w 310"/>
                <a:gd name="T31" fmla="*/ 158 h 219"/>
                <a:gd name="T32" fmla="*/ 143 w 310"/>
                <a:gd name="T33" fmla="*/ 172 h 219"/>
                <a:gd name="T34" fmla="*/ 172 w 310"/>
                <a:gd name="T35" fmla="*/ 178 h 219"/>
                <a:gd name="T36" fmla="*/ 186 w 310"/>
                <a:gd name="T37" fmla="*/ 177 h 219"/>
                <a:gd name="T38" fmla="*/ 201 w 310"/>
                <a:gd name="T39" fmla="*/ 188 h 219"/>
                <a:gd name="T40" fmla="*/ 231 w 310"/>
                <a:gd name="T41" fmla="*/ 207 h 219"/>
                <a:gd name="T42" fmla="*/ 260 w 310"/>
                <a:gd name="T43" fmla="*/ 219 h 219"/>
                <a:gd name="T44" fmla="*/ 238 w 310"/>
                <a:gd name="T45" fmla="*/ 191 h 219"/>
                <a:gd name="T46" fmla="*/ 278 w 310"/>
                <a:gd name="T47" fmla="*/ 187 h 219"/>
                <a:gd name="T48" fmla="*/ 257 w 310"/>
                <a:gd name="T49" fmla="*/ 169 h 219"/>
                <a:gd name="T50" fmla="*/ 247 w 310"/>
                <a:gd name="T51" fmla="*/ 153 h 219"/>
                <a:gd name="T52" fmla="*/ 252 w 310"/>
                <a:gd name="T53" fmla="*/ 153 h 219"/>
                <a:gd name="T54" fmla="*/ 252 w 310"/>
                <a:gd name="T55" fmla="*/ 149 h 219"/>
                <a:gd name="T56" fmla="*/ 245 w 310"/>
                <a:gd name="T57" fmla="*/ 148 h 219"/>
                <a:gd name="T58" fmla="*/ 291 w 310"/>
                <a:gd name="T59" fmla="*/ 158 h 219"/>
                <a:gd name="T60" fmla="*/ 289 w 310"/>
                <a:gd name="T61" fmla="*/ 131 h 219"/>
                <a:gd name="T62" fmla="*/ 276 w 310"/>
                <a:gd name="T63" fmla="*/ 128 h 219"/>
                <a:gd name="T64" fmla="*/ 271 w 310"/>
                <a:gd name="T65" fmla="*/ 120 h 219"/>
                <a:gd name="T66" fmla="*/ 247 w 310"/>
                <a:gd name="T67" fmla="*/ 106 h 219"/>
                <a:gd name="T68" fmla="*/ 258 w 310"/>
                <a:gd name="T69" fmla="*/ 98 h 219"/>
                <a:gd name="T70" fmla="*/ 243 w 310"/>
                <a:gd name="T71" fmla="*/ 94 h 219"/>
                <a:gd name="T72" fmla="*/ 255 w 310"/>
                <a:gd name="T73" fmla="*/ 89 h 219"/>
                <a:gd name="T74" fmla="*/ 227 w 310"/>
                <a:gd name="T75" fmla="*/ 7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0" h="219">
                  <a:moveTo>
                    <a:pt x="227" y="71"/>
                  </a:moveTo>
                  <a:cubicBezTo>
                    <a:pt x="214" y="64"/>
                    <a:pt x="204" y="63"/>
                    <a:pt x="191" y="57"/>
                  </a:cubicBezTo>
                  <a:cubicBezTo>
                    <a:pt x="175" y="50"/>
                    <a:pt x="173" y="38"/>
                    <a:pt x="152" y="37"/>
                  </a:cubicBezTo>
                  <a:cubicBezTo>
                    <a:pt x="141" y="36"/>
                    <a:pt x="131" y="44"/>
                    <a:pt x="119" y="44"/>
                  </a:cubicBezTo>
                  <a:cubicBezTo>
                    <a:pt x="121" y="25"/>
                    <a:pt x="111" y="17"/>
                    <a:pt x="93" y="20"/>
                  </a:cubicBezTo>
                  <a:cubicBezTo>
                    <a:pt x="65" y="24"/>
                    <a:pt x="79" y="39"/>
                    <a:pt x="65" y="51"/>
                  </a:cubicBezTo>
                  <a:cubicBezTo>
                    <a:pt x="58" y="37"/>
                    <a:pt x="60" y="29"/>
                    <a:pt x="74" y="18"/>
                  </a:cubicBezTo>
                  <a:cubicBezTo>
                    <a:pt x="42" y="0"/>
                    <a:pt x="0" y="63"/>
                    <a:pt x="50" y="65"/>
                  </a:cubicBezTo>
                  <a:cubicBezTo>
                    <a:pt x="50" y="67"/>
                    <a:pt x="50" y="68"/>
                    <a:pt x="49" y="70"/>
                  </a:cubicBezTo>
                  <a:cubicBezTo>
                    <a:pt x="44" y="68"/>
                    <a:pt x="39" y="70"/>
                    <a:pt x="34" y="69"/>
                  </a:cubicBezTo>
                  <a:cubicBezTo>
                    <a:pt x="47" y="97"/>
                    <a:pt x="119" y="72"/>
                    <a:pt x="124" y="94"/>
                  </a:cubicBezTo>
                  <a:cubicBezTo>
                    <a:pt x="144" y="79"/>
                    <a:pt x="147" y="83"/>
                    <a:pt x="166" y="100"/>
                  </a:cubicBezTo>
                  <a:cubicBezTo>
                    <a:pt x="163" y="102"/>
                    <a:pt x="160" y="103"/>
                    <a:pt x="157" y="104"/>
                  </a:cubicBezTo>
                  <a:cubicBezTo>
                    <a:pt x="166" y="111"/>
                    <a:pt x="179" y="104"/>
                    <a:pt x="192" y="117"/>
                  </a:cubicBezTo>
                  <a:cubicBezTo>
                    <a:pt x="205" y="130"/>
                    <a:pt x="197" y="144"/>
                    <a:pt x="181" y="151"/>
                  </a:cubicBezTo>
                  <a:cubicBezTo>
                    <a:pt x="184" y="153"/>
                    <a:pt x="186" y="156"/>
                    <a:pt x="188" y="158"/>
                  </a:cubicBezTo>
                  <a:cubicBezTo>
                    <a:pt x="173" y="167"/>
                    <a:pt x="155" y="158"/>
                    <a:pt x="143" y="172"/>
                  </a:cubicBezTo>
                  <a:cubicBezTo>
                    <a:pt x="154" y="188"/>
                    <a:pt x="161" y="174"/>
                    <a:pt x="172" y="178"/>
                  </a:cubicBezTo>
                  <a:cubicBezTo>
                    <a:pt x="179" y="181"/>
                    <a:pt x="178" y="171"/>
                    <a:pt x="186" y="177"/>
                  </a:cubicBezTo>
                  <a:cubicBezTo>
                    <a:pt x="191" y="181"/>
                    <a:pt x="196" y="185"/>
                    <a:pt x="201" y="188"/>
                  </a:cubicBezTo>
                  <a:cubicBezTo>
                    <a:pt x="214" y="194"/>
                    <a:pt x="215" y="202"/>
                    <a:pt x="231" y="207"/>
                  </a:cubicBezTo>
                  <a:cubicBezTo>
                    <a:pt x="241" y="210"/>
                    <a:pt x="253" y="211"/>
                    <a:pt x="260" y="219"/>
                  </a:cubicBezTo>
                  <a:cubicBezTo>
                    <a:pt x="268" y="207"/>
                    <a:pt x="248" y="198"/>
                    <a:pt x="238" y="191"/>
                  </a:cubicBezTo>
                  <a:cubicBezTo>
                    <a:pt x="244" y="192"/>
                    <a:pt x="299" y="214"/>
                    <a:pt x="278" y="187"/>
                  </a:cubicBezTo>
                  <a:cubicBezTo>
                    <a:pt x="270" y="176"/>
                    <a:pt x="266" y="179"/>
                    <a:pt x="257" y="169"/>
                  </a:cubicBezTo>
                  <a:cubicBezTo>
                    <a:pt x="251" y="163"/>
                    <a:pt x="249" y="158"/>
                    <a:pt x="247" y="153"/>
                  </a:cubicBezTo>
                  <a:cubicBezTo>
                    <a:pt x="249" y="153"/>
                    <a:pt x="250" y="153"/>
                    <a:pt x="252" y="153"/>
                  </a:cubicBezTo>
                  <a:cubicBezTo>
                    <a:pt x="252" y="152"/>
                    <a:pt x="252" y="151"/>
                    <a:pt x="252" y="149"/>
                  </a:cubicBezTo>
                  <a:cubicBezTo>
                    <a:pt x="250" y="149"/>
                    <a:pt x="248" y="149"/>
                    <a:pt x="245" y="148"/>
                  </a:cubicBezTo>
                  <a:cubicBezTo>
                    <a:pt x="263" y="138"/>
                    <a:pt x="284" y="183"/>
                    <a:pt x="291" y="158"/>
                  </a:cubicBezTo>
                  <a:cubicBezTo>
                    <a:pt x="310" y="143"/>
                    <a:pt x="310" y="144"/>
                    <a:pt x="289" y="131"/>
                  </a:cubicBezTo>
                  <a:cubicBezTo>
                    <a:pt x="286" y="129"/>
                    <a:pt x="280" y="131"/>
                    <a:pt x="276" y="128"/>
                  </a:cubicBezTo>
                  <a:cubicBezTo>
                    <a:pt x="272" y="126"/>
                    <a:pt x="278" y="121"/>
                    <a:pt x="271" y="120"/>
                  </a:cubicBezTo>
                  <a:cubicBezTo>
                    <a:pt x="260" y="117"/>
                    <a:pt x="258" y="108"/>
                    <a:pt x="247" y="106"/>
                  </a:cubicBezTo>
                  <a:cubicBezTo>
                    <a:pt x="251" y="103"/>
                    <a:pt x="253" y="100"/>
                    <a:pt x="258" y="98"/>
                  </a:cubicBezTo>
                  <a:cubicBezTo>
                    <a:pt x="253" y="97"/>
                    <a:pt x="249" y="94"/>
                    <a:pt x="243" y="94"/>
                  </a:cubicBezTo>
                  <a:cubicBezTo>
                    <a:pt x="247" y="93"/>
                    <a:pt x="251" y="90"/>
                    <a:pt x="255" y="89"/>
                  </a:cubicBezTo>
                  <a:cubicBezTo>
                    <a:pt x="244" y="80"/>
                    <a:pt x="239" y="77"/>
                    <a:pt x="227" y="7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1080" y="98"/>
              <a:ext cx="538" cy="311"/>
            </a:xfrm>
            <a:custGeom>
              <a:avLst/>
              <a:gdLst>
                <a:gd name="T0" fmla="*/ 14 w 303"/>
                <a:gd name="T1" fmla="*/ 47 h 175"/>
                <a:gd name="T2" fmla="*/ 41 w 303"/>
                <a:gd name="T3" fmla="*/ 44 h 175"/>
                <a:gd name="T4" fmla="*/ 20 w 303"/>
                <a:gd name="T5" fmla="*/ 55 h 175"/>
                <a:gd name="T6" fmla="*/ 35 w 303"/>
                <a:gd name="T7" fmla="*/ 55 h 175"/>
                <a:gd name="T8" fmla="*/ 26 w 303"/>
                <a:gd name="T9" fmla="*/ 59 h 175"/>
                <a:gd name="T10" fmla="*/ 55 w 303"/>
                <a:gd name="T11" fmla="*/ 63 h 175"/>
                <a:gd name="T12" fmla="*/ 74 w 303"/>
                <a:gd name="T13" fmla="*/ 68 h 175"/>
                <a:gd name="T14" fmla="*/ 99 w 303"/>
                <a:gd name="T15" fmla="*/ 69 h 175"/>
                <a:gd name="T16" fmla="*/ 121 w 303"/>
                <a:gd name="T17" fmla="*/ 61 h 175"/>
                <a:gd name="T18" fmla="*/ 98 w 303"/>
                <a:gd name="T19" fmla="*/ 85 h 175"/>
                <a:gd name="T20" fmla="*/ 53 w 303"/>
                <a:gd name="T21" fmla="*/ 72 h 175"/>
                <a:gd name="T22" fmla="*/ 58 w 303"/>
                <a:gd name="T23" fmla="*/ 76 h 175"/>
                <a:gd name="T24" fmla="*/ 49 w 303"/>
                <a:gd name="T25" fmla="*/ 79 h 175"/>
                <a:gd name="T26" fmla="*/ 65 w 303"/>
                <a:gd name="T27" fmla="*/ 104 h 175"/>
                <a:gd name="T28" fmla="*/ 43 w 303"/>
                <a:gd name="T29" fmla="*/ 121 h 175"/>
                <a:gd name="T30" fmla="*/ 72 w 303"/>
                <a:gd name="T31" fmla="*/ 136 h 175"/>
                <a:gd name="T32" fmla="*/ 36 w 303"/>
                <a:gd name="T33" fmla="*/ 130 h 175"/>
                <a:gd name="T34" fmla="*/ 47 w 303"/>
                <a:gd name="T35" fmla="*/ 140 h 175"/>
                <a:gd name="T36" fmla="*/ 22 w 303"/>
                <a:gd name="T37" fmla="*/ 154 h 175"/>
                <a:gd name="T38" fmla="*/ 139 w 303"/>
                <a:gd name="T39" fmla="*/ 150 h 175"/>
                <a:gd name="T40" fmla="*/ 125 w 303"/>
                <a:gd name="T41" fmla="*/ 147 h 175"/>
                <a:gd name="T42" fmla="*/ 137 w 303"/>
                <a:gd name="T43" fmla="*/ 126 h 175"/>
                <a:gd name="T44" fmla="*/ 169 w 303"/>
                <a:gd name="T45" fmla="*/ 110 h 175"/>
                <a:gd name="T46" fmla="*/ 159 w 303"/>
                <a:gd name="T47" fmla="*/ 102 h 175"/>
                <a:gd name="T48" fmla="*/ 169 w 303"/>
                <a:gd name="T49" fmla="*/ 95 h 175"/>
                <a:gd name="T50" fmla="*/ 160 w 303"/>
                <a:gd name="T51" fmla="*/ 96 h 175"/>
                <a:gd name="T52" fmla="*/ 214 w 303"/>
                <a:gd name="T53" fmla="*/ 73 h 175"/>
                <a:gd name="T54" fmla="*/ 271 w 303"/>
                <a:gd name="T55" fmla="*/ 44 h 175"/>
                <a:gd name="T56" fmla="*/ 245 w 303"/>
                <a:gd name="T57" fmla="*/ 43 h 175"/>
                <a:gd name="T58" fmla="*/ 303 w 303"/>
                <a:gd name="T59" fmla="*/ 25 h 175"/>
                <a:gd name="T60" fmla="*/ 241 w 303"/>
                <a:gd name="T61" fmla="*/ 16 h 175"/>
                <a:gd name="T62" fmla="*/ 247 w 303"/>
                <a:gd name="T63" fmla="*/ 12 h 175"/>
                <a:gd name="T64" fmla="*/ 174 w 303"/>
                <a:gd name="T65" fmla="*/ 8 h 175"/>
                <a:gd name="T66" fmla="*/ 149 w 303"/>
                <a:gd name="T67" fmla="*/ 7 h 175"/>
                <a:gd name="T68" fmla="*/ 110 w 303"/>
                <a:gd name="T69" fmla="*/ 10 h 175"/>
                <a:gd name="T70" fmla="*/ 84 w 303"/>
                <a:gd name="T71" fmla="*/ 24 h 175"/>
                <a:gd name="T72" fmla="*/ 56 w 303"/>
                <a:gd name="T73" fmla="*/ 23 h 175"/>
                <a:gd name="T74" fmla="*/ 0 w 303"/>
                <a:gd name="T75" fmla="*/ 44 h 175"/>
                <a:gd name="T76" fmla="*/ 23 w 303"/>
                <a:gd name="T77" fmla="*/ 41 h 175"/>
                <a:gd name="T78" fmla="*/ 14 w 303"/>
                <a:gd name="T79" fmla="*/ 4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3" h="175">
                  <a:moveTo>
                    <a:pt x="14" y="47"/>
                  </a:moveTo>
                  <a:cubicBezTo>
                    <a:pt x="24" y="52"/>
                    <a:pt x="30" y="43"/>
                    <a:pt x="41" y="44"/>
                  </a:cubicBezTo>
                  <a:cubicBezTo>
                    <a:pt x="32" y="45"/>
                    <a:pt x="24" y="48"/>
                    <a:pt x="20" y="55"/>
                  </a:cubicBezTo>
                  <a:cubicBezTo>
                    <a:pt x="25" y="55"/>
                    <a:pt x="30" y="56"/>
                    <a:pt x="35" y="55"/>
                  </a:cubicBezTo>
                  <a:cubicBezTo>
                    <a:pt x="32" y="56"/>
                    <a:pt x="29" y="57"/>
                    <a:pt x="26" y="59"/>
                  </a:cubicBezTo>
                  <a:cubicBezTo>
                    <a:pt x="38" y="68"/>
                    <a:pt x="43" y="64"/>
                    <a:pt x="55" y="63"/>
                  </a:cubicBezTo>
                  <a:cubicBezTo>
                    <a:pt x="62" y="62"/>
                    <a:pt x="64" y="74"/>
                    <a:pt x="74" y="68"/>
                  </a:cubicBezTo>
                  <a:cubicBezTo>
                    <a:pt x="81" y="64"/>
                    <a:pt x="90" y="70"/>
                    <a:pt x="99" y="69"/>
                  </a:cubicBezTo>
                  <a:cubicBezTo>
                    <a:pt x="107" y="68"/>
                    <a:pt x="113" y="62"/>
                    <a:pt x="121" y="61"/>
                  </a:cubicBezTo>
                  <a:cubicBezTo>
                    <a:pt x="112" y="71"/>
                    <a:pt x="66" y="70"/>
                    <a:pt x="98" y="85"/>
                  </a:cubicBezTo>
                  <a:cubicBezTo>
                    <a:pt x="80" y="80"/>
                    <a:pt x="74" y="71"/>
                    <a:pt x="53" y="72"/>
                  </a:cubicBezTo>
                  <a:cubicBezTo>
                    <a:pt x="55" y="74"/>
                    <a:pt x="56" y="75"/>
                    <a:pt x="58" y="76"/>
                  </a:cubicBezTo>
                  <a:cubicBezTo>
                    <a:pt x="55" y="77"/>
                    <a:pt x="52" y="78"/>
                    <a:pt x="49" y="79"/>
                  </a:cubicBezTo>
                  <a:cubicBezTo>
                    <a:pt x="55" y="83"/>
                    <a:pt x="86" y="100"/>
                    <a:pt x="65" y="104"/>
                  </a:cubicBezTo>
                  <a:cubicBezTo>
                    <a:pt x="55" y="105"/>
                    <a:pt x="43" y="108"/>
                    <a:pt x="43" y="121"/>
                  </a:cubicBezTo>
                  <a:cubicBezTo>
                    <a:pt x="59" y="114"/>
                    <a:pt x="60" y="128"/>
                    <a:pt x="72" y="136"/>
                  </a:cubicBezTo>
                  <a:cubicBezTo>
                    <a:pt x="59" y="135"/>
                    <a:pt x="50" y="122"/>
                    <a:pt x="36" y="130"/>
                  </a:cubicBezTo>
                  <a:cubicBezTo>
                    <a:pt x="41" y="133"/>
                    <a:pt x="42" y="138"/>
                    <a:pt x="47" y="140"/>
                  </a:cubicBezTo>
                  <a:cubicBezTo>
                    <a:pt x="38" y="142"/>
                    <a:pt x="26" y="145"/>
                    <a:pt x="22" y="154"/>
                  </a:cubicBezTo>
                  <a:cubicBezTo>
                    <a:pt x="47" y="153"/>
                    <a:pt x="119" y="175"/>
                    <a:pt x="139" y="150"/>
                  </a:cubicBezTo>
                  <a:cubicBezTo>
                    <a:pt x="134" y="149"/>
                    <a:pt x="131" y="146"/>
                    <a:pt x="125" y="147"/>
                  </a:cubicBezTo>
                  <a:cubicBezTo>
                    <a:pt x="130" y="141"/>
                    <a:pt x="140" y="136"/>
                    <a:pt x="137" y="126"/>
                  </a:cubicBezTo>
                  <a:cubicBezTo>
                    <a:pt x="152" y="129"/>
                    <a:pt x="159" y="120"/>
                    <a:pt x="169" y="110"/>
                  </a:cubicBezTo>
                  <a:cubicBezTo>
                    <a:pt x="165" y="108"/>
                    <a:pt x="163" y="104"/>
                    <a:pt x="159" y="102"/>
                  </a:cubicBezTo>
                  <a:cubicBezTo>
                    <a:pt x="166" y="100"/>
                    <a:pt x="164" y="98"/>
                    <a:pt x="169" y="95"/>
                  </a:cubicBezTo>
                  <a:cubicBezTo>
                    <a:pt x="166" y="95"/>
                    <a:pt x="163" y="95"/>
                    <a:pt x="160" y="96"/>
                  </a:cubicBezTo>
                  <a:cubicBezTo>
                    <a:pt x="179" y="83"/>
                    <a:pt x="196" y="90"/>
                    <a:pt x="214" y="73"/>
                  </a:cubicBezTo>
                  <a:cubicBezTo>
                    <a:pt x="231" y="58"/>
                    <a:pt x="253" y="58"/>
                    <a:pt x="271" y="44"/>
                  </a:cubicBezTo>
                  <a:cubicBezTo>
                    <a:pt x="262" y="45"/>
                    <a:pt x="254" y="46"/>
                    <a:pt x="245" y="43"/>
                  </a:cubicBezTo>
                  <a:cubicBezTo>
                    <a:pt x="265" y="36"/>
                    <a:pt x="286" y="38"/>
                    <a:pt x="303" y="25"/>
                  </a:cubicBezTo>
                  <a:cubicBezTo>
                    <a:pt x="279" y="10"/>
                    <a:pt x="268" y="9"/>
                    <a:pt x="241" y="16"/>
                  </a:cubicBezTo>
                  <a:cubicBezTo>
                    <a:pt x="243" y="14"/>
                    <a:pt x="245" y="13"/>
                    <a:pt x="247" y="12"/>
                  </a:cubicBezTo>
                  <a:cubicBezTo>
                    <a:pt x="231" y="3"/>
                    <a:pt x="188" y="0"/>
                    <a:pt x="174" y="8"/>
                  </a:cubicBezTo>
                  <a:cubicBezTo>
                    <a:pt x="170" y="10"/>
                    <a:pt x="154" y="7"/>
                    <a:pt x="149" y="7"/>
                  </a:cubicBezTo>
                  <a:cubicBezTo>
                    <a:pt x="138" y="7"/>
                    <a:pt x="120" y="5"/>
                    <a:pt x="110" y="10"/>
                  </a:cubicBezTo>
                  <a:cubicBezTo>
                    <a:pt x="99" y="15"/>
                    <a:pt x="90" y="12"/>
                    <a:pt x="84" y="24"/>
                  </a:cubicBezTo>
                  <a:cubicBezTo>
                    <a:pt x="80" y="33"/>
                    <a:pt x="64" y="16"/>
                    <a:pt x="56" y="23"/>
                  </a:cubicBezTo>
                  <a:cubicBezTo>
                    <a:pt x="39" y="36"/>
                    <a:pt x="15" y="26"/>
                    <a:pt x="0" y="44"/>
                  </a:cubicBezTo>
                  <a:cubicBezTo>
                    <a:pt x="8" y="42"/>
                    <a:pt x="15" y="42"/>
                    <a:pt x="23" y="41"/>
                  </a:cubicBezTo>
                  <a:cubicBezTo>
                    <a:pt x="20" y="43"/>
                    <a:pt x="17" y="45"/>
                    <a:pt x="14" y="4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1403" y="72"/>
              <a:ext cx="1069" cy="807"/>
            </a:xfrm>
            <a:custGeom>
              <a:avLst/>
              <a:gdLst>
                <a:gd name="T0" fmla="*/ 471 w 603"/>
                <a:gd name="T1" fmla="*/ 266 h 455"/>
                <a:gd name="T2" fmla="*/ 478 w 603"/>
                <a:gd name="T3" fmla="*/ 236 h 455"/>
                <a:gd name="T4" fmla="*/ 488 w 603"/>
                <a:gd name="T5" fmla="*/ 227 h 455"/>
                <a:gd name="T6" fmla="*/ 519 w 603"/>
                <a:gd name="T7" fmla="*/ 216 h 455"/>
                <a:gd name="T8" fmla="*/ 521 w 603"/>
                <a:gd name="T9" fmla="*/ 199 h 455"/>
                <a:gd name="T10" fmla="*/ 519 w 603"/>
                <a:gd name="T11" fmla="*/ 173 h 455"/>
                <a:gd name="T12" fmla="*/ 531 w 603"/>
                <a:gd name="T13" fmla="*/ 144 h 455"/>
                <a:gd name="T14" fmla="*/ 514 w 603"/>
                <a:gd name="T15" fmla="*/ 135 h 455"/>
                <a:gd name="T16" fmla="*/ 564 w 603"/>
                <a:gd name="T17" fmla="*/ 77 h 455"/>
                <a:gd name="T18" fmla="*/ 597 w 603"/>
                <a:gd name="T19" fmla="*/ 52 h 455"/>
                <a:gd name="T20" fmla="*/ 516 w 603"/>
                <a:gd name="T21" fmla="*/ 53 h 455"/>
                <a:gd name="T22" fmla="*/ 498 w 603"/>
                <a:gd name="T23" fmla="*/ 44 h 455"/>
                <a:gd name="T24" fmla="*/ 466 w 603"/>
                <a:gd name="T25" fmla="*/ 45 h 455"/>
                <a:gd name="T26" fmla="*/ 508 w 603"/>
                <a:gd name="T27" fmla="*/ 26 h 455"/>
                <a:gd name="T28" fmla="*/ 375 w 603"/>
                <a:gd name="T29" fmla="*/ 3 h 455"/>
                <a:gd name="T30" fmla="*/ 255 w 603"/>
                <a:gd name="T31" fmla="*/ 21 h 455"/>
                <a:gd name="T32" fmla="*/ 269 w 603"/>
                <a:gd name="T33" fmla="*/ 46 h 455"/>
                <a:gd name="T34" fmla="*/ 193 w 603"/>
                <a:gd name="T35" fmla="*/ 46 h 455"/>
                <a:gd name="T36" fmla="*/ 110 w 603"/>
                <a:gd name="T37" fmla="*/ 64 h 455"/>
                <a:gd name="T38" fmla="*/ 58 w 603"/>
                <a:gd name="T39" fmla="*/ 88 h 455"/>
                <a:gd name="T40" fmla="*/ 44 w 603"/>
                <a:gd name="T41" fmla="*/ 115 h 455"/>
                <a:gd name="T42" fmla="*/ 72 w 603"/>
                <a:gd name="T43" fmla="*/ 143 h 455"/>
                <a:gd name="T44" fmla="*/ 49 w 603"/>
                <a:gd name="T45" fmla="*/ 167 h 455"/>
                <a:gd name="T46" fmla="*/ 68 w 603"/>
                <a:gd name="T47" fmla="*/ 180 h 455"/>
                <a:gd name="T48" fmla="*/ 174 w 603"/>
                <a:gd name="T49" fmla="*/ 230 h 455"/>
                <a:gd name="T50" fmla="*/ 202 w 603"/>
                <a:gd name="T51" fmla="*/ 262 h 455"/>
                <a:gd name="T52" fmla="*/ 189 w 603"/>
                <a:gd name="T53" fmla="*/ 279 h 455"/>
                <a:gd name="T54" fmla="*/ 207 w 603"/>
                <a:gd name="T55" fmla="*/ 318 h 455"/>
                <a:gd name="T56" fmla="*/ 199 w 603"/>
                <a:gd name="T57" fmla="*/ 346 h 455"/>
                <a:gd name="T58" fmla="*/ 224 w 603"/>
                <a:gd name="T59" fmla="*/ 387 h 455"/>
                <a:gd name="T60" fmla="*/ 267 w 603"/>
                <a:gd name="T61" fmla="*/ 437 h 455"/>
                <a:gd name="T62" fmla="*/ 298 w 603"/>
                <a:gd name="T63" fmla="*/ 450 h 455"/>
                <a:gd name="T64" fmla="*/ 323 w 603"/>
                <a:gd name="T65" fmla="*/ 390 h 455"/>
                <a:gd name="T66" fmla="*/ 355 w 603"/>
                <a:gd name="T67" fmla="*/ 361 h 455"/>
                <a:gd name="T68" fmla="*/ 425 w 603"/>
                <a:gd name="T69" fmla="*/ 321 h 455"/>
                <a:gd name="T70" fmla="*/ 467 w 603"/>
                <a:gd name="T71" fmla="*/ 279 h 455"/>
                <a:gd name="T72" fmla="*/ 443 w 603"/>
                <a:gd name="T73" fmla="*/ 4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455">
                  <a:moveTo>
                    <a:pt x="467" y="279"/>
                  </a:moveTo>
                  <a:cubicBezTo>
                    <a:pt x="476" y="273"/>
                    <a:pt x="474" y="275"/>
                    <a:pt x="471" y="266"/>
                  </a:cubicBezTo>
                  <a:cubicBezTo>
                    <a:pt x="479" y="266"/>
                    <a:pt x="513" y="296"/>
                    <a:pt x="512" y="275"/>
                  </a:cubicBezTo>
                  <a:cubicBezTo>
                    <a:pt x="511" y="257"/>
                    <a:pt x="483" y="251"/>
                    <a:pt x="478" y="236"/>
                  </a:cubicBezTo>
                  <a:cubicBezTo>
                    <a:pt x="483" y="239"/>
                    <a:pt x="493" y="253"/>
                    <a:pt x="501" y="250"/>
                  </a:cubicBezTo>
                  <a:cubicBezTo>
                    <a:pt x="519" y="245"/>
                    <a:pt x="493" y="230"/>
                    <a:pt x="488" y="227"/>
                  </a:cubicBezTo>
                  <a:cubicBezTo>
                    <a:pt x="498" y="229"/>
                    <a:pt x="500" y="232"/>
                    <a:pt x="509" y="229"/>
                  </a:cubicBezTo>
                  <a:cubicBezTo>
                    <a:pt x="517" y="227"/>
                    <a:pt x="523" y="225"/>
                    <a:pt x="519" y="216"/>
                  </a:cubicBezTo>
                  <a:cubicBezTo>
                    <a:pt x="527" y="214"/>
                    <a:pt x="528" y="211"/>
                    <a:pt x="533" y="207"/>
                  </a:cubicBezTo>
                  <a:cubicBezTo>
                    <a:pt x="528" y="205"/>
                    <a:pt x="526" y="201"/>
                    <a:pt x="521" y="199"/>
                  </a:cubicBezTo>
                  <a:cubicBezTo>
                    <a:pt x="531" y="197"/>
                    <a:pt x="532" y="193"/>
                    <a:pt x="530" y="184"/>
                  </a:cubicBezTo>
                  <a:cubicBezTo>
                    <a:pt x="529" y="179"/>
                    <a:pt x="519" y="170"/>
                    <a:pt x="519" y="173"/>
                  </a:cubicBezTo>
                  <a:cubicBezTo>
                    <a:pt x="517" y="154"/>
                    <a:pt x="534" y="168"/>
                    <a:pt x="547" y="156"/>
                  </a:cubicBezTo>
                  <a:cubicBezTo>
                    <a:pt x="543" y="151"/>
                    <a:pt x="537" y="147"/>
                    <a:pt x="531" y="144"/>
                  </a:cubicBezTo>
                  <a:cubicBezTo>
                    <a:pt x="533" y="143"/>
                    <a:pt x="535" y="143"/>
                    <a:pt x="537" y="142"/>
                  </a:cubicBezTo>
                  <a:cubicBezTo>
                    <a:pt x="530" y="138"/>
                    <a:pt x="522" y="136"/>
                    <a:pt x="514" y="135"/>
                  </a:cubicBezTo>
                  <a:cubicBezTo>
                    <a:pt x="517" y="121"/>
                    <a:pt x="536" y="114"/>
                    <a:pt x="532" y="101"/>
                  </a:cubicBezTo>
                  <a:cubicBezTo>
                    <a:pt x="542" y="100"/>
                    <a:pt x="561" y="85"/>
                    <a:pt x="564" y="77"/>
                  </a:cubicBezTo>
                  <a:cubicBezTo>
                    <a:pt x="562" y="77"/>
                    <a:pt x="560" y="77"/>
                    <a:pt x="557" y="77"/>
                  </a:cubicBezTo>
                  <a:cubicBezTo>
                    <a:pt x="566" y="77"/>
                    <a:pt x="603" y="63"/>
                    <a:pt x="597" y="52"/>
                  </a:cubicBezTo>
                  <a:cubicBezTo>
                    <a:pt x="590" y="40"/>
                    <a:pt x="566" y="46"/>
                    <a:pt x="556" y="48"/>
                  </a:cubicBezTo>
                  <a:cubicBezTo>
                    <a:pt x="541" y="52"/>
                    <a:pt x="531" y="54"/>
                    <a:pt x="516" y="53"/>
                  </a:cubicBezTo>
                  <a:cubicBezTo>
                    <a:pt x="505" y="52"/>
                    <a:pt x="489" y="77"/>
                    <a:pt x="480" y="84"/>
                  </a:cubicBezTo>
                  <a:cubicBezTo>
                    <a:pt x="485" y="74"/>
                    <a:pt x="512" y="53"/>
                    <a:pt x="498" y="44"/>
                  </a:cubicBezTo>
                  <a:cubicBezTo>
                    <a:pt x="486" y="36"/>
                    <a:pt x="468" y="60"/>
                    <a:pt x="454" y="61"/>
                  </a:cubicBezTo>
                  <a:cubicBezTo>
                    <a:pt x="459" y="57"/>
                    <a:pt x="461" y="51"/>
                    <a:pt x="466" y="45"/>
                  </a:cubicBezTo>
                  <a:cubicBezTo>
                    <a:pt x="462" y="44"/>
                    <a:pt x="458" y="44"/>
                    <a:pt x="455" y="44"/>
                  </a:cubicBezTo>
                  <a:cubicBezTo>
                    <a:pt x="478" y="43"/>
                    <a:pt x="500" y="40"/>
                    <a:pt x="508" y="26"/>
                  </a:cubicBezTo>
                  <a:cubicBezTo>
                    <a:pt x="481" y="26"/>
                    <a:pt x="468" y="15"/>
                    <a:pt x="444" y="6"/>
                  </a:cubicBezTo>
                  <a:cubicBezTo>
                    <a:pt x="425" y="0"/>
                    <a:pt x="395" y="0"/>
                    <a:pt x="375" y="3"/>
                  </a:cubicBezTo>
                  <a:cubicBezTo>
                    <a:pt x="354" y="5"/>
                    <a:pt x="335" y="12"/>
                    <a:pt x="314" y="13"/>
                  </a:cubicBezTo>
                  <a:cubicBezTo>
                    <a:pt x="304" y="13"/>
                    <a:pt x="273" y="17"/>
                    <a:pt x="255" y="21"/>
                  </a:cubicBezTo>
                  <a:cubicBezTo>
                    <a:pt x="258" y="23"/>
                    <a:pt x="261" y="25"/>
                    <a:pt x="263" y="27"/>
                  </a:cubicBezTo>
                  <a:cubicBezTo>
                    <a:pt x="239" y="24"/>
                    <a:pt x="260" y="41"/>
                    <a:pt x="269" y="46"/>
                  </a:cubicBezTo>
                  <a:cubicBezTo>
                    <a:pt x="260" y="46"/>
                    <a:pt x="206" y="22"/>
                    <a:pt x="217" y="46"/>
                  </a:cubicBezTo>
                  <a:cubicBezTo>
                    <a:pt x="207" y="45"/>
                    <a:pt x="190" y="28"/>
                    <a:pt x="193" y="46"/>
                  </a:cubicBezTo>
                  <a:cubicBezTo>
                    <a:pt x="178" y="34"/>
                    <a:pt x="137" y="39"/>
                    <a:pt x="121" y="49"/>
                  </a:cubicBezTo>
                  <a:cubicBezTo>
                    <a:pt x="115" y="52"/>
                    <a:pt x="115" y="60"/>
                    <a:pt x="110" y="64"/>
                  </a:cubicBezTo>
                  <a:cubicBezTo>
                    <a:pt x="104" y="70"/>
                    <a:pt x="101" y="61"/>
                    <a:pt x="94" y="67"/>
                  </a:cubicBezTo>
                  <a:cubicBezTo>
                    <a:pt x="83" y="76"/>
                    <a:pt x="70" y="80"/>
                    <a:pt x="58" y="88"/>
                  </a:cubicBezTo>
                  <a:cubicBezTo>
                    <a:pt x="64" y="95"/>
                    <a:pt x="74" y="95"/>
                    <a:pt x="83" y="95"/>
                  </a:cubicBezTo>
                  <a:cubicBezTo>
                    <a:pt x="78" y="119"/>
                    <a:pt x="62" y="111"/>
                    <a:pt x="44" y="115"/>
                  </a:cubicBezTo>
                  <a:cubicBezTo>
                    <a:pt x="38" y="117"/>
                    <a:pt x="12" y="125"/>
                    <a:pt x="10" y="130"/>
                  </a:cubicBezTo>
                  <a:cubicBezTo>
                    <a:pt x="0" y="151"/>
                    <a:pt x="66" y="143"/>
                    <a:pt x="72" y="143"/>
                  </a:cubicBezTo>
                  <a:cubicBezTo>
                    <a:pt x="66" y="162"/>
                    <a:pt x="35" y="146"/>
                    <a:pt x="22" y="162"/>
                  </a:cubicBezTo>
                  <a:cubicBezTo>
                    <a:pt x="31" y="159"/>
                    <a:pt x="41" y="162"/>
                    <a:pt x="49" y="167"/>
                  </a:cubicBezTo>
                  <a:cubicBezTo>
                    <a:pt x="47" y="169"/>
                    <a:pt x="44" y="171"/>
                    <a:pt x="42" y="173"/>
                  </a:cubicBezTo>
                  <a:cubicBezTo>
                    <a:pt x="50" y="180"/>
                    <a:pt x="59" y="183"/>
                    <a:pt x="68" y="180"/>
                  </a:cubicBezTo>
                  <a:cubicBezTo>
                    <a:pt x="67" y="179"/>
                    <a:pt x="65" y="178"/>
                    <a:pt x="64" y="177"/>
                  </a:cubicBezTo>
                  <a:cubicBezTo>
                    <a:pt x="113" y="175"/>
                    <a:pt x="154" y="175"/>
                    <a:pt x="174" y="230"/>
                  </a:cubicBezTo>
                  <a:cubicBezTo>
                    <a:pt x="179" y="244"/>
                    <a:pt x="185" y="242"/>
                    <a:pt x="179" y="256"/>
                  </a:cubicBezTo>
                  <a:cubicBezTo>
                    <a:pt x="173" y="271"/>
                    <a:pt x="196" y="260"/>
                    <a:pt x="202" y="262"/>
                  </a:cubicBezTo>
                  <a:cubicBezTo>
                    <a:pt x="208" y="265"/>
                    <a:pt x="224" y="281"/>
                    <a:pt x="217" y="286"/>
                  </a:cubicBezTo>
                  <a:cubicBezTo>
                    <a:pt x="216" y="286"/>
                    <a:pt x="193" y="279"/>
                    <a:pt x="189" y="279"/>
                  </a:cubicBezTo>
                  <a:cubicBezTo>
                    <a:pt x="197" y="289"/>
                    <a:pt x="215" y="293"/>
                    <a:pt x="227" y="294"/>
                  </a:cubicBezTo>
                  <a:cubicBezTo>
                    <a:pt x="220" y="304"/>
                    <a:pt x="221" y="320"/>
                    <a:pt x="207" y="318"/>
                  </a:cubicBezTo>
                  <a:cubicBezTo>
                    <a:pt x="201" y="325"/>
                    <a:pt x="193" y="334"/>
                    <a:pt x="193" y="346"/>
                  </a:cubicBezTo>
                  <a:cubicBezTo>
                    <a:pt x="195" y="346"/>
                    <a:pt x="197" y="346"/>
                    <a:pt x="199" y="346"/>
                  </a:cubicBezTo>
                  <a:cubicBezTo>
                    <a:pt x="193" y="361"/>
                    <a:pt x="210" y="371"/>
                    <a:pt x="212" y="386"/>
                  </a:cubicBezTo>
                  <a:cubicBezTo>
                    <a:pt x="217" y="384"/>
                    <a:pt x="220" y="387"/>
                    <a:pt x="224" y="387"/>
                  </a:cubicBezTo>
                  <a:cubicBezTo>
                    <a:pt x="210" y="400"/>
                    <a:pt x="241" y="435"/>
                    <a:pt x="254" y="440"/>
                  </a:cubicBezTo>
                  <a:cubicBezTo>
                    <a:pt x="256" y="442"/>
                    <a:pt x="263" y="435"/>
                    <a:pt x="267" y="437"/>
                  </a:cubicBezTo>
                  <a:cubicBezTo>
                    <a:pt x="272" y="440"/>
                    <a:pt x="274" y="446"/>
                    <a:pt x="278" y="447"/>
                  </a:cubicBezTo>
                  <a:cubicBezTo>
                    <a:pt x="284" y="449"/>
                    <a:pt x="292" y="455"/>
                    <a:pt x="298" y="450"/>
                  </a:cubicBezTo>
                  <a:cubicBezTo>
                    <a:pt x="307" y="441"/>
                    <a:pt x="306" y="428"/>
                    <a:pt x="308" y="417"/>
                  </a:cubicBezTo>
                  <a:cubicBezTo>
                    <a:pt x="310" y="407"/>
                    <a:pt x="329" y="400"/>
                    <a:pt x="323" y="390"/>
                  </a:cubicBezTo>
                  <a:cubicBezTo>
                    <a:pt x="312" y="374"/>
                    <a:pt x="348" y="364"/>
                    <a:pt x="355" y="354"/>
                  </a:cubicBezTo>
                  <a:cubicBezTo>
                    <a:pt x="355" y="356"/>
                    <a:pt x="355" y="359"/>
                    <a:pt x="355" y="361"/>
                  </a:cubicBezTo>
                  <a:cubicBezTo>
                    <a:pt x="373" y="358"/>
                    <a:pt x="380" y="355"/>
                    <a:pt x="392" y="343"/>
                  </a:cubicBezTo>
                  <a:cubicBezTo>
                    <a:pt x="402" y="333"/>
                    <a:pt x="409" y="321"/>
                    <a:pt x="425" y="321"/>
                  </a:cubicBezTo>
                  <a:cubicBezTo>
                    <a:pt x="456" y="321"/>
                    <a:pt x="479" y="303"/>
                    <a:pt x="505" y="290"/>
                  </a:cubicBezTo>
                  <a:cubicBezTo>
                    <a:pt x="492" y="288"/>
                    <a:pt x="474" y="291"/>
                    <a:pt x="467" y="279"/>
                  </a:cubicBezTo>
                  <a:close/>
                  <a:moveTo>
                    <a:pt x="397" y="45"/>
                  </a:moveTo>
                  <a:cubicBezTo>
                    <a:pt x="407" y="43"/>
                    <a:pt x="425" y="44"/>
                    <a:pt x="443" y="44"/>
                  </a:cubicBezTo>
                  <a:cubicBezTo>
                    <a:pt x="427" y="45"/>
                    <a:pt x="412" y="48"/>
                    <a:pt x="397" y="4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1722" y="577"/>
              <a:ext cx="57" cy="39"/>
            </a:xfrm>
            <a:custGeom>
              <a:avLst/>
              <a:gdLst>
                <a:gd name="T0" fmla="*/ 11 w 32"/>
                <a:gd name="T1" fmla="*/ 20 h 22"/>
                <a:gd name="T2" fmla="*/ 32 w 32"/>
                <a:gd name="T3" fmla="*/ 14 h 22"/>
                <a:gd name="T4" fmla="*/ 12 w 32"/>
                <a:gd name="T5" fmla="*/ 1 h 22"/>
                <a:gd name="T6" fmla="*/ 11 w 32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">
                  <a:moveTo>
                    <a:pt x="11" y="20"/>
                  </a:moveTo>
                  <a:cubicBezTo>
                    <a:pt x="19" y="22"/>
                    <a:pt x="27" y="20"/>
                    <a:pt x="32" y="14"/>
                  </a:cubicBezTo>
                  <a:cubicBezTo>
                    <a:pt x="28" y="11"/>
                    <a:pt x="17" y="0"/>
                    <a:pt x="12" y="1"/>
                  </a:cubicBezTo>
                  <a:cubicBezTo>
                    <a:pt x="0" y="4"/>
                    <a:pt x="5" y="15"/>
                    <a:pt x="11" y="2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2350" y="403"/>
              <a:ext cx="32" cy="22"/>
            </a:xfrm>
            <a:custGeom>
              <a:avLst/>
              <a:gdLst>
                <a:gd name="T0" fmla="*/ 7 w 18"/>
                <a:gd name="T1" fmla="*/ 12 h 12"/>
                <a:gd name="T2" fmla="*/ 18 w 18"/>
                <a:gd name="T3" fmla="*/ 7 h 12"/>
                <a:gd name="T4" fmla="*/ 7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7" y="12"/>
                  </a:moveTo>
                  <a:cubicBezTo>
                    <a:pt x="11" y="11"/>
                    <a:pt x="15" y="9"/>
                    <a:pt x="18" y="7"/>
                  </a:cubicBezTo>
                  <a:cubicBezTo>
                    <a:pt x="13" y="2"/>
                    <a:pt x="0" y="0"/>
                    <a:pt x="7" y="1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1658" y="1087"/>
              <a:ext cx="123" cy="112"/>
            </a:xfrm>
            <a:custGeom>
              <a:avLst/>
              <a:gdLst>
                <a:gd name="T0" fmla="*/ 23 w 69"/>
                <a:gd name="T1" fmla="*/ 24 h 63"/>
                <a:gd name="T2" fmla="*/ 30 w 69"/>
                <a:gd name="T3" fmla="*/ 0 h 63"/>
                <a:gd name="T4" fmla="*/ 1 w 69"/>
                <a:gd name="T5" fmla="*/ 38 h 63"/>
                <a:gd name="T6" fmla="*/ 1 w 69"/>
                <a:gd name="T7" fmla="*/ 52 h 63"/>
                <a:gd name="T8" fmla="*/ 39 w 69"/>
                <a:gd name="T9" fmla="*/ 52 h 63"/>
                <a:gd name="T10" fmla="*/ 35 w 69"/>
                <a:gd name="T11" fmla="*/ 58 h 63"/>
                <a:gd name="T12" fmla="*/ 47 w 69"/>
                <a:gd name="T13" fmla="*/ 49 h 63"/>
                <a:gd name="T14" fmla="*/ 56 w 69"/>
                <a:gd name="T15" fmla="*/ 63 h 63"/>
                <a:gd name="T16" fmla="*/ 56 w 69"/>
                <a:gd name="T17" fmla="*/ 38 h 63"/>
                <a:gd name="T18" fmla="*/ 52 w 69"/>
                <a:gd name="T19" fmla="*/ 39 h 63"/>
                <a:gd name="T20" fmla="*/ 52 w 69"/>
                <a:gd name="T21" fmla="*/ 28 h 63"/>
                <a:gd name="T22" fmla="*/ 32 w 69"/>
                <a:gd name="T23" fmla="*/ 28 h 63"/>
                <a:gd name="T24" fmla="*/ 34 w 69"/>
                <a:gd name="T25" fmla="*/ 23 h 63"/>
                <a:gd name="T26" fmla="*/ 23 w 69"/>
                <a:gd name="T2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63">
                  <a:moveTo>
                    <a:pt x="23" y="24"/>
                  </a:moveTo>
                  <a:cubicBezTo>
                    <a:pt x="26" y="16"/>
                    <a:pt x="32" y="8"/>
                    <a:pt x="30" y="0"/>
                  </a:cubicBezTo>
                  <a:cubicBezTo>
                    <a:pt x="15" y="8"/>
                    <a:pt x="15" y="28"/>
                    <a:pt x="1" y="38"/>
                  </a:cubicBezTo>
                  <a:cubicBezTo>
                    <a:pt x="1" y="43"/>
                    <a:pt x="0" y="47"/>
                    <a:pt x="1" y="52"/>
                  </a:cubicBezTo>
                  <a:cubicBezTo>
                    <a:pt x="12" y="48"/>
                    <a:pt x="27" y="52"/>
                    <a:pt x="39" y="52"/>
                  </a:cubicBezTo>
                  <a:cubicBezTo>
                    <a:pt x="37" y="54"/>
                    <a:pt x="36" y="56"/>
                    <a:pt x="35" y="58"/>
                  </a:cubicBezTo>
                  <a:cubicBezTo>
                    <a:pt x="39" y="54"/>
                    <a:pt x="43" y="53"/>
                    <a:pt x="47" y="49"/>
                  </a:cubicBezTo>
                  <a:cubicBezTo>
                    <a:pt x="49" y="56"/>
                    <a:pt x="52" y="57"/>
                    <a:pt x="56" y="63"/>
                  </a:cubicBezTo>
                  <a:cubicBezTo>
                    <a:pt x="69" y="45"/>
                    <a:pt x="48" y="53"/>
                    <a:pt x="56" y="38"/>
                  </a:cubicBezTo>
                  <a:cubicBezTo>
                    <a:pt x="55" y="39"/>
                    <a:pt x="53" y="39"/>
                    <a:pt x="52" y="39"/>
                  </a:cubicBezTo>
                  <a:cubicBezTo>
                    <a:pt x="53" y="37"/>
                    <a:pt x="53" y="31"/>
                    <a:pt x="52" y="28"/>
                  </a:cubicBezTo>
                  <a:cubicBezTo>
                    <a:pt x="43" y="29"/>
                    <a:pt x="39" y="29"/>
                    <a:pt x="32" y="28"/>
                  </a:cubicBezTo>
                  <a:cubicBezTo>
                    <a:pt x="32" y="25"/>
                    <a:pt x="33" y="25"/>
                    <a:pt x="34" y="23"/>
                  </a:cubicBezTo>
                  <a:cubicBezTo>
                    <a:pt x="29" y="24"/>
                    <a:pt x="28" y="22"/>
                    <a:pt x="23" y="2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5048" y="354"/>
              <a:ext cx="156" cy="87"/>
            </a:xfrm>
            <a:custGeom>
              <a:avLst/>
              <a:gdLst>
                <a:gd name="T0" fmla="*/ 72 w 88"/>
                <a:gd name="T1" fmla="*/ 34 h 49"/>
                <a:gd name="T2" fmla="*/ 88 w 88"/>
                <a:gd name="T3" fmla="*/ 22 h 49"/>
                <a:gd name="T4" fmla="*/ 67 w 88"/>
                <a:gd name="T5" fmla="*/ 16 h 49"/>
                <a:gd name="T6" fmla="*/ 48 w 88"/>
                <a:gd name="T7" fmla="*/ 22 h 49"/>
                <a:gd name="T8" fmla="*/ 16 w 88"/>
                <a:gd name="T9" fmla="*/ 18 h 49"/>
                <a:gd name="T10" fmla="*/ 72 w 88"/>
                <a:gd name="T11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9">
                  <a:moveTo>
                    <a:pt x="72" y="34"/>
                  </a:moveTo>
                  <a:cubicBezTo>
                    <a:pt x="81" y="35"/>
                    <a:pt x="86" y="31"/>
                    <a:pt x="88" y="22"/>
                  </a:cubicBezTo>
                  <a:cubicBezTo>
                    <a:pt x="81" y="20"/>
                    <a:pt x="74" y="18"/>
                    <a:pt x="67" y="16"/>
                  </a:cubicBezTo>
                  <a:cubicBezTo>
                    <a:pt x="55" y="12"/>
                    <a:pt x="54" y="22"/>
                    <a:pt x="48" y="22"/>
                  </a:cubicBezTo>
                  <a:cubicBezTo>
                    <a:pt x="39" y="22"/>
                    <a:pt x="24" y="0"/>
                    <a:pt x="16" y="18"/>
                  </a:cubicBezTo>
                  <a:cubicBezTo>
                    <a:pt x="0" y="49"/>
                    <a:pt x="59" y="36"/>
                    <a:pt x="72" y="3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1410" y="1323"/>
              <a:ext cx="16" cy="2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1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0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-237" y="528"/>
              <a:ext cx="2339" cy="2646"/>
            </a:xfrm>
            <a:custGeom>
              <a:avLst/>
              <a:gdLst>
                <a:gd name="T0" fmla="*/ 1165 w 1319"/>
                <a:gd name="T1" fmla="*/ 892 h 1491"/>
                <a:gd name="T2" fmla="*/ 1156 w 1319"/>
                <a:gd name="T3" fmla="*/ 869 h 1491"/>
                <a:gd name="T4" fmla="*/ 1038 w 1319"/>
                <a:gd name="T5" fmla="*/ 770 h 1491"/>
                <a:gd name="T6" fmla="*/ 951 w 1319"/>
                <a:gd name="T7" fmla="*/ 758 h 1491"/>
                <a:gd name="T8" fmla="*/ 827 w 1319"/>
                <a:gd name="T9" fmla="*/ 742 h 1491"/>
                <a:gd name="T10" fmla="*/ 787 w 1319"/>
                <a:gd name="T11" fmla="*/ 696 h 1491"/>
                <a:gd name="T12" fmla="*/ 699 w 1319"/>
                <a:gd name="T13" fmla="*/ 590 h 1491"/>
                <a:gd name="T14" fmla="*/ 807 w 1319"/>
                <a:gd name="T15" fmla="*/ 574 h 1491"/>
                <a:gd name="T16" fmla="*/ 885 w 1319"/>
                <a:gd name="T17" fmla="*/ 528 h 1491"/>
                <a:gd name="T18" fmla="*/ 900 w 1319"/>
                <a:gd name="T19" fmla="*/ 472 h 1491"/>
                <a:gd name="T20" fmla="*/ 928 w 1319"/>
                <a:gd name="T21" fmla="*/ 446 h 1491"/>
                <a:gd name="T22" fmla="*/ 989 w 1319"/>
                <a:gd name="T23" fmla="*/ 398 h 1491"/>
                <a:gd name="T24" fmla="*/ 1017 w 1319"/>
                <a:gd name="T25" fmla="*/ 362 h 1491"/>
                <a:gd name="T26" fmla="*/ 1046 w 1319"/>
                <a:gd name="T27" fmla="*/ 333 h 1491"/>
                <a:gd name="T28" fmla="*/ 1056 w 1319"/>
                <a:gd name="T29" fmla="*/ 265 h 1491"/>
                <a:gd name="T30" fmla="*/ 952 w 1319"/>
                <a:gd name="T31" fmla="*/ 183 h 1491"/>
                <a:gd name="T32" fmla="*/ 892 w 1319"/>
                <a:gd name="T33" fmla="*/ 249 h 1491"/>
                <a:gd name="T34" fmla="*/ 820 w 1319"/>
                <a:gd name="T35" fmla="*/ 263 h 1491"/>
                <a:gd name="T36" fmla="*/ 714 w 1319"/>
                <a:gd name="T37" fmla="*/ 221 h 1491"/>
                <a:gd name="T38" fmla="*/ 793 w 1319"/>
                <a:gd name="T39" fmla="*/ 124 h 1491"/>
                <a:gd name="T40" fmla="*/ 811 w 1319"/>
                <a:gd name="T41" fmla="*/ 59 h 1491"/>
                <a:gd name="T42" fmla="*/ 735 w 1319"/>
                <a:gd name="T43" fmla="*/ 42 h 1491"/>
                <a:gd name="T44" fmla="*/ 719 w 1319"/>
                <a:gd name="T45" fmla="*/ 61 h 1491"/>
                <a:gd name="T46" fmla="*/ 577 w 1319"/>
                <a:gd name="T47" fmla="*/ 65 h 1491"/>
                <a:gd name="T48" fmla="*/ 522 w 1319"/>
                <a:gd name="T49" fmla="*/ 67 h 1491"/>
                <a:gd name="T50" fmla="*/ 358 w 1319"/>
                <a:gd name="T51" fmla="*/ 37 h 1491"/>
                <a:gd name="T52" fmla="*/ 220 w 1319"/>
                <a:gd name="T53" fmla="*/ 38 h 1491"/>
                <a:gd name="T54" fmla="*/ 37 w 1319"/>
                <a:gd name="T55" fmla="*/ 61 h 1491"/>
                <a:gd name="T56" fmla="*/ 13 w 1319"/>
                <a:gd name="T57" fmla="*/ 116 h 1491"/>
                <a:gd name="T58" fmla="*/ 71 w 1319"/>
                <a:gd name="T59" fmla="*/ 143 h 1491"/>
                <a:gd name="T60" fmla="*/ 62 w 1319"/>
                <a:gd name="T61" fmla="*/ 222 h 1491"/>
                <a:gd name="T62" fmla="*/ 78 w 1319"/>
                <a:gd name="T63" fmla="*/ 254 h 1491"/>
                <a:gd name="T64" fmla="*/ 153 w 1319"/>
                <a:gd name="T65" fmla="*/ 210 h 1491"/>
                <a:gd name="T66" fmla="*/ 305 w 1319"/>
                <a:gd name="T67" fmla="*/ 221 h 1491"/>
                <a:gd name="T68" fmla="*/ 345 w 1319"/>
                <a:gd name="T69" fmla="*/ 260 h 1491"/>
                <a:gd name="T70" fmla="*/ 361 w 1319"/>
                <a:gd name="T71" fmla="*/ 271 h 1491"/>
                <a:gd name="T72" fmla="*/ 438 w 1319"/>
                <a:gd name="T73" fmla="*/ 367 h 1491"/>
                <a:gd name="T74" fmla="*/ 445 w 1319"/>
                <a:gd name="T75" fmla="*/ 491 h 1491"/>
                <a:gd name="T76" fmla="*/ 546 w 1319"/>
                <a:gd name="T77" fmla="*/ 623 h 1491"/>
                <a:gd name="T78" fmla="*/ 543 w 1319"/>
                <a:gd name="T79" fmla="*/ 585 h 1491"/>
                <a:gd name="T80" fmla="*/ 656 w 1319"/>
                <a:gd name="T81" fmla="*/ 707 h 1491"/>
                <a:gd name="T82" fmla="*/ 810 w 1319"/>
                <a:gd name="T83" fmla="*/ 783 h 1491"/>
                <a:gd name="T84" fmla="*/ 890 w 1319"/>
                <a:gd name="T85" fmla="*/ 840 h 1491"/>
                <a:gd name="T86" fmla="*/ 947 w 1319"/>
                <a:gd name="T87" fmla="*/ 1053 h 1491"/>
                <a:gd name="T88" fmla="*/ 930 w 1319"/>
                <a:gd name="T89" fmla="*/ 1287 h 1491"/>
                <a:gd name="T90" fmla="*/ 928 w 1319"/>
                <a:gd name="T91" fmla="*/ 1318 h 1491"/>
                <a:gd name="T92" fmla="*/ 913 w 1319"/>
                <a:gd name="T93" fmla="*/ 1412 h 1491"/>
                <a:gd name="T94" fmla="*/ 987 w 1319"/>
                <a:gd name="T95" fmla="*/ 1489 h 1491"/>
                <a:gd name="T96" fmla="*/ 1008 w 1319"/>
                <a:gd name="T97" fmla="*/ 1389 h 1491"/>
                <a:gd name="T98" fmla="*/ 1019 w 1319"/>
                <a:gd name="T99" fmla="*/ 1326 h 1491"/>
                <a:gd name="T100" fmla="*/ 1080 w 1319"/>
                <a:gd name="T101" fmla="*/ 1231 h 1491"/>
                <a:gd name="T102" fmla="*/ 1221 w 1319"/>
                <a:gd name="T103" fmla="*/ 1103 h 1491"/>
                <a:gd name="T104" fmla="*/ 1268 w 1319"/>
                <a:gd name="T105" fmla="*/ 1022 h 1491"/>
                <a:gd name="T106" fmla="*/ 862 w 1319"/>
                <a:gd name="T107" fmla="*/ 431 h 1491"/>
                <a:gd name="T108" fmla="*/ 868 w 1319"/>
                <a:gd name="T109" fmla="*/ 418 h 1491"/>
                <a:gd name="T110" fmla="*/ 813 w 1319"/>
                <a:gd name="T111" fmla="*/ 367 h 1491"/>
                <a:gd name="T112" fmla="*/ 828 w 1319"/>
                <a:gd name="T113" fmla="*/ 411 h 1491"/>
                <a:gd name="T114" fmla="*/ 823 w 1319"/>
                <a:gd name="T115" fmla="*/ 387 h 1491"/>
                <a:gd name="T116" fmla="*/ 743 w 1319"/>
                <a:gd name="T117" fmla="*/ 379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9" h="1491">
                  <a:moveTo>
                    <a:pt x="1301" y="925"/>
                  </a:moveTo>
                  <a:cubicBezTo>
                    <a:pt x="1282" y="928"/>
                    <a:pt x="1275" y="906"/>
                    <a:pt x="1262" y="908"/>
                  </a:cubicBezTo>
                  <a:cubicBezTo>
                    <a:pt x="1249" y="910"/>
                    <a:pt x="1230" y="892"/>
                    <a:pt x="1217" y="906"/>
                  </a:cubicBezTo>
                  <a:cubicBezTo>
                    <a:pt x="1212" y="881"/>
                    <a:pt x="1179" y="879"/>
                    <a:pt x="1166" y="900"/>
                  </a:cubicBezTo>
                  <a:cubicBezTo>
                    <a:pt x="1166" y="898"/>
                    <a:pt x="1165" y="895"/>
                    <a:pt x="1165" y="892"/>
                  </a:cubicBezTo>
                  <a:cubicBezTo>
                    <a:pt x="1154" y="898"/>
                    <a:pt x="1145" y="890"/>
                    <a:pt x="1148" y="879"/>
                  </a:cubicBezTo>
                  <a:cubicBezTo>
                    <a:pt x="1148" y="876"/>
                    <a:pt x="1151" y="874"/>
                    <a:pt x="1153" y="872"/>
                  </a:cubicBezTo>
                  <a:cubicBezTo>
                    <a:pt x="1150" y="880"/>
                    <a:pt x="1163" y="889"/>
                    <a:pt x="1171" y="881"/>
                  </a:cubicBezTo>
                  <a:cubicBezTo>
                    <a:pt x="1180" y="872"/>
                    <a:pt x="1166" y="868"/>
                    <a:pt x="1159" y="867"/>
                  </a:cubicBezTo>
                  <a:cubicBezTo>
                    <a:pt x="1158" y="868"/>
                    <a:pt x="1157" y="868"/>
                    <a:pt x="1156" y="869"/>
                  </a:cubicBezTo>
                  <a:cubicBezTo>
                    <a:pt x="1157" y="859"/>
                    <a:pt x="1154" y="865"/>
                    <a:pt x="1152" y="857"/>
                  </a:cubicBezTo>
                  <a:cubicBezTo>
                    <a:pt x="1149" y="836"/>
                    <a:pt x="1139" y="831"/>
                    <a:pt x="1125" y="822"/>
                  </a:cubicBezTo>
                  <a:cubicBezTo>
                    <a:pt x="1115" y="815"/>
                    <a:pt x="1105" y="818"/>
                    <a:pt x="1093" y="816"/>
                  </a:cubicBezTo>
                  <a:cubicBezTo>
                    <a:pt x="1081" y="815"/>
                    <a:pt x="1080" y="806"/>
                    <a:pt x="1071" y="802"/>
                  </a:cubicBezTo>
                  <a:cubicBezTo>
                    <a:pt x="1063" y="798"/>
                    <a:pt x="1026" y="777"/>
                    <a:pt x="1038" y="770"/>
                  </a:cubicBezTo>
                  <a:cubicBezTo>
                    <a:pt x="1025" y="773"/>
                    <a:pt x="1010" y="776"/>
                    <a:pt x="996" y="773"/>
                  </a:cubicBezTo>
                  <a:cubicBezTo>
                    <a:pt x="982" y="770"/>
                    <a:pt x="977" y="766"/>
                    <a:pt x="960" y="759"/>
                  </a:cubicBezTo>
                  <a:cubicBezTo>
                    <a:pt x="963" y="762"/>
                    <a:pt x="965" y="764"/>
                    <a:pt x="967" y="766"/>
                  </a:cubicBezTo>
                  <a:cubicBezTo>
                    <a:pt x="947" y="754"/>
                    <a:pt x="952" y="779"/>
                    <a:pt x="950" y="785"/>
                  </a:cubicBezTo>
                  <a:cubicBezTo>
                    <a:pt x="940" y="777"/>
                    <a:pt x="945" y="767"/>
                    <a:pt x="951" y="758"/>
                  </a:cubicBezTo>
                  <a:cubicBezTo>
                    <a:pt x="943" y="761"/>
                    <a:pt x="932" y="762"/>
                    <a:pt x="922" y="766"/>
                  </a:cubicBezTo>
                  <a:cubicBezTo>
                    <a:pt x="908" y="772"/>
                    <a:pt x="905" y="787"/>
                    <a:pt x="895" y="789"/>
                  </a:cubicBezTo>
                  <a:cubicBezTo>
                    <a:pt x="896" y="793"/>
                    <a:pt x="897" y="791"/>
                    <a:pt x="896" y="796"/>
                  </a:cubicBezTo>
                  <a:cubicBezTo>
                    <a:pt x="880" y="781"/>
                    <a:pt x="873" y="784"/>
                    <a:pt x="853" y="787"/>
                  </a:cubicBezTo>
                  <a:cubicBezTo>
                    <a:pt x="825" y="790"/>
                    <a:pt x="831" y="757"/>
                    <a:pt x="827" y="742"/>
                  </a:cubicBezTo>
                  <a:cubicBezTo>
                    <a:pt x="826" y="735"/>
                    <a:pt x="836" y="727"/>
                    <a:pt x="825" y="725"/>
                  </a:cubicBezTo>
                  <a:cubicBezTo>
                    <a:pt x="814" y="722"/>
                    <a:pt x="808" y="717"/>
                    <a:pt x="796" y="717"/>
                  </a:cubicBezTo>
                  <a:cubicBezTo>
                    <a:pt x="788" y="717"/>
                    <a:pt x="778" y="728"/>
                    <a:pt x="774" y="717"/>
                  </a:cubicBezTo>
                  <a:cubicBezTo>
                    <a:pt x="772" y="712"/>
                    <a:pt x="790" y="705"/>
                    <a:pt x="782" y="692"/>
                  </a:cubicBezTo>
                  <a:cubicBezTo>
                    <a:pt x="784" y="693"/>
                    <a:pt x="785" y="693"/>
                    <a:pt x="787" y="696"/>
                  </a:cubicBezTo>
                  <a:cubicBezTo>
                    <a:pt x="785" y="683"/>
                    <a:pt x="791" y="673"/>
                    <a:pt x="795" y="662"/>
                  </a:cubicBezTo>
                  <a:cubicBezTo>
                    <a:pt x="773" y="666"/>
                    <a:pt x="770" y="663"/>
                    <a:pt x="755" y="680"/>
                  </a:cubicBezTo>
                  <a:cubicBezTo>
                    <a:pt x="745" y="691"/>
                    <a:pt x="736" y="702"/>
                    <a:pt x="716" y="691"/>
                  </a:cubicBezTo>
                  <a:cubicBezTo>
                    <a:pt x="686" y="676"/>
                    <a:pt x="684" y="631"/>
                    <a:pt x="694" y="613"/>
                  </a:cubicBezTo>
                  <a:cubicBezTo>
                    <a:pt x="682" y="603"/>
                    <a:pt x="692" y="598"/>
                    <a:pt x="699" y="590"/>
                  </a:cubicBezTo>
                  <a:cubicBezTo>
                    <a:pt x="705" y="584"/>
                    <a:pt x="712" y="591"/>
                    <a:pt x="714" y="582"/>
                  </a:cubicBezTo>
                  <a:cubicBezTo>
                    <a:pt x="715" y="575"/>
                    <a:pt x="720" y="575"/>
                    <a:pt x="726" y="572"/>
                  </a:cubicBezTo>
                  <a:cubicBezTo>
                    <a:pt x="730" y="569"/>
                    <a:pt x="785" y="592"/>
                    <a:pt x="766" y="568"/>
                  </a:cubicBezTo>
                  <a:cubicBezTo>
                    <a:pt x="774" y="567"/>
                    <a:pt x="781" y="567"/>
                    <a:pt x="785" y="571"/>
                  </a:cubicBezTo>
                  <a:cubicBezTo>
                    <a:pt x="794" y="562"/>
                    <a:pt x="799" y="569"/>
                    <a:pt x="807" y="574"/>
                  </a:cubicBezTo>
                  <a:cubicBezTo>
                    <a:pt x="816" y="579"/>
                    <a:pt x="825" y="566"/>
                    <a:pt x="832" y="578"/>
                  </a:cubicBezTo>
                  <a:cubicBezTo>
                    <a:pt x="836" y="586"/>
                    <a:pt x="831" y="594"/>
                    <a:pt x="835" y="602"/>
                  </a:cubicBezTo>
                  <a:cubicBezTo>
                    <a:pt x="838" y="610"/>
                    <a:pt x="850" y="614"/>
                    <a:pt x="854" y="623"/>
                  </a:cubicBezTo>
                  <a:cubicBezTo>
                    <a:pt x="872" y="606"/>
                    <a:pt x="851" y="594"/>
                    <a:pt x="848" y="577"/>
                  </a:cubicBezTo>
                  <a:cubicBezTo>
                    <a:pt x="841" y="545"/>
                    <a:pt x="864" y="542"/>
                    <a:pt x="885" y="528"/>
                  </a:cubicBezTo>
                  <a:cubicBezTo>
                    <a:pt x="884" y="520"/>
                    <a:pt x="897" y="522"/>
                    <a:pt x="902" y="514"/>
                  </a:cubicBezTo>
                  <a:cubicBezTo>
                    <a:pt x="900" y="514"/>
                    <a:pt x="898" y="513"/>
                    <a:pt x="895" y="513"/>
                  </a:cubicBezTo>
                  <a:cubicBezTo>
                    <a:pt x="899" y="510"/>
                    <a:pt x="900" y="507"/>
                    <a:pt x="906" y="505"/>
                  </a:cubicBezTo>
                  <a:cubicBezTo>
                    <a:pt x="904" y="504"/>
                    <a:pt x="902" y="503"/>
                    <a:pt x="900" y="502"/>
                  </a:cubicBezTo>
                  <a:cubicBezTo>
                    <a:pt x="903" y="492"/>
                    <a:pt x="898" y="483"/>
                    <a:pt x="900" y="472"/>
                  </a:cubicBezTo>
                  <a:cubicBezTo>
                    <a:pt x="902" y="479"/>
                    <a:pt x="903" y="486"/>
                    <a:pt x="904" y="492"/>
                  </a:cubicBezTo>
                  <a:cubicBezTo>
                    <a:pt x="910" y="485"/>
                    <a:pt x="912" y="477"/>
                    <a:pt x="909" y="469"/>
                  </a:cubicBezTo>
                  <a:cubicBezTo>
                    <a:pt x="918" y="470"/>
                    <a:pt x="930" y="458"/>
                    <a:pt x="919" y="451"/>
                  </a:cubicBezTo>
                  <a:cubicBezTo>
                    <a:pt x="922" y="451"/>
                    <a:pt x="926" y="450"/>
                    <a:pt x="929" y="449"/>
                  </a:cubicBezTo>
                  <a:cubicBezTo>
                    <a:pt x="929" y="448"/>
                    <a:pt x="929" y="447"/>
                    <a:pt x="928" y="446"/>
                  </a:cubicBezTo>
                  <a:cubicBezTo>
                    <a:pt x="939" y="444"/>
                    <a:pt x="952" y="435"/>
                    <a:pt x="963" y="438"/>
                  </a:cubicBezTo>
                  <a:cubicBezTo>
                    <a:pt x="954" y="437"/>
                    <a:pt x="949" y="421"/>
                    <a:pt x="960" y="417"/>
                  </a:cubicBezTo>
                  <a:cubicBezTo>
                    <a:pt x="964" y="416"/>
                    <a:pt x="967" y="414"/>
                    <a:pt x="968" y="410"/>
                  </a:cubicBezTo>
                  <a:cubicBezTo>
                    <a:pt x="974" y="400"/>
                    <a:pt x="973" y="413"/>
                    <a:pt x="980" y="408"/>
                  </a:cubicBezTo>
                  <a:cubicBezTo>
                    <a:pt x="988" y="403"/>
                    <a:pt x="990" y="402"/>
                    <a:pt x="989" y="398"/>
                  </a:cubicBezTo>
                  <a:cubicBezTo>
                    <a:pt x="998" y="400"/>
                    <a:pt x="1008" y="393"/>
                    <a:pt x="1016" y="387"/>
                  </a:cubicBezTo>
                  <a:cubicBezTo>
                    <a:pt x="1017" y="390"/>
                    <a:pt x="1018" y="393"/>
                    <a:pt x="1019" y="396"/>
                  </a:cubicBezTo>
                  <a:cubicBezTo>
                    <a:pt x="1005" y="391"/>
                    <a:pt x="999" y="409"/>
                    <a:pt x="1006" y="420"/>
                  </a:cubicBezTo>
                  <a:cubicBezTo>
                    <a:pt x="1015" y="406"/>
                    <a:pt x="1034" y="404"/>
                    <a:pt x="1046" y="393"/>
                  </a:cubicBezTo>
                  <a:cubicBezTo>
                    <a:pt x="1036" y="390"/>
                    <a:pt x="998" y="378"/>
                    <a:pt x="1017" y="362"/>
                  </a:cubicBezTo>
                  <a:cubicBezTo>
                    <a:pt x="1013" y="362"/>
                    <a:pt x="1009" y="361"/>
                    <a:pt x="1005" y="362"/>
                  </a:cubicBezTo>
                  <a:cubicBezTo>
                    <a:pt x="1012" y="360"/>
                    <a:pt x="1015" y="355"/>
                    <a:pt x="1020" y="350"/>
                  </a:cubicBezTo>
                  <a:cubicBezTo>
                    <a:pt x="1001" y="337"/>
                    <a:pt x="987" y="353"/>
                    <a:pt x="970" y="357"/>
                  </a:cubicBezTo>
                  <a:cubicBezTo>
                    <a:pt x="982" y="351"/>
                    <a:pt x="987" y="342"/>
                    <a:pt x="998" y="336"/>
                  </a:cubicBezTo>
                  <a:cubicBezTo>
                    <a:pt x="1011" y="328"/>
                    <a:pt x="1030" y="329"/>
                    <a:pt x="1046" y="333"/>
                  </a:cubicBezTo>
                  <a:cubicBezTo>
                    <a:pt x="1059" y="337"/>
                    <a:pt x="1077" y="316"/>
                    <a:pt x="1091" y="314"/>
                  </a:cubicBezTo>
                  <a:cubicBezTo>
                    <a:pt x="1111" y="311"/>
                    <a:pt x="1095" y="291"/>
                    <a:pt x="1090" y="281"/>
                  </a:cubicBezTo>
                  <a:cubicBezTo>
                    <a:pt x="1082" y="289"/>
                    <a:pt x="1065" y="292"/>
                    <a:pt x="1056" y="288"/>
                  </a:cubicBezTo>
                  <a:cubicBezTo>
                    <a:pt x="1066" y="284"/>
                    <a:pt x="1077" y="283"/>
                    <a:pt x="1084" y="275"/>
                  </a:cubicBezTo>
                  <a:cubicBezTo>
                    <a:pt x="1076" y="269"/>
                    <a:pt x="1065" y="270"/>
                    <a:pt x="1056" y="265"/>
                  </a:cubicBezTo>
                  <a:cubicBezTo>
                    <a:pt x="1055" y="265"/>
                    <a:pt x="1059" y="256"/>
                    <a:pt x="1056" y="253"/>
                  </a:cubicBezTo>
                  <a:cubicBezTo>
                    <a:pt x="1051" y="249"/>
                    <a:pt x="1043" y="256"/>
                    <a:pt x="1037" y="248"/>
                  </a:cubicBezTo>
                  <a:cubicBezTo>
                    <a:pt x="1053" y="240"/>
                    <a:pt x="1020" y="197"/>
                    <a:pt x="1012" y="191"/>
                  </a:cubicBezTo>
                  <a:cubicBezTo>
                    <a:pt x="1004" y="205"/>
                    <a:pt x="996" y="222"/>
                    <a:pt x="980" y="216"/>
                  </a:cubicBezTo>
                  <a:cubicBezTo>
                    <a:pt x="965" y="209"/>
                    <a:pt x="967" y="185"/>
                    <a:pt x="952" y="183"/>
                  </a:cubicBezTo>
                  <a:cubicBezTo>
                    <a:pt x="944" y="182"/>
                    <a:pt x="945" y="173"/>
                    <a:pt x="937" y="168"/>
                  </a:cubicBezTo>
                  <a:cubicBezTo>
                    <a:pt x="926" y="162"/>
                    <a:pt x="923" y="167"/>
                    <a:pt x="913" y="165"/>
                  </a:cubicBezTo>
                  <a:cubicBezTo>
                    <a:pt x="906" y="164"/>
                    <a:pt x="858" y="158"/>
                    <a:pt x="885" y="174"/>
                  </a:cubicBezTo>
                  <a:cubicBezTo>
                    <a:pt x="865" y="182"/>
                    <a:pt x="897" y="207"/>
                    <a:pt x="870" y="212"/>
                  </a:cubicBezTo>
                  <a:cubicBezTo>
                    <a:pt x="882" y="224"/>
                    <a:pt x="885" y="234"/>
                    <a:pt x="892" y="249"/>
                  </a:cubicBezTo>
                  <a:cubicBezTo>
                    <a:pt x="900" y="267"/>
                    <a:pt x="859" y="268"/>
                    <a:pt x="866" y="279"/>
                  </a:cubicBezTo>
                  <a:cubicBezTo>
                    <a:pt x="874" y="291"/>
                    <a:pt x="884" y="304"/>
                    <a:pt x="870" y="316"/>
                  </a:cubicBezTo>
                  <a:cubicBezTo>
                    <a:pt x="857" y="327"/>
                    <a:pt x="840" y="306"/>
                    <a:pt x="837" y="292"/>
                  </a:cubicBezTo>
                  <a:cubicBezTo>
                    <a:pt x="835" y="284"/>
                    <a:pt x="845" y="282"/>
                    <a:pt x="838" y="272"/>
                  </a:cubicBezTo>
                  <a:cubicBezTo>
                    <a:pt x="837" y="269"/>
                    <a:pt x="823" y="264"/>
                    <a:pt x="820" y="263"/>
                  </a:cubicBezTo>
                  <a:cubicBezTo>
                    <a:pt x="814" y="261"/>
                    <a:pt x="803" y="259"/>
                    <a:pt x="797" y="258"/>
                  </a:cubicBezTo>
                  <a:cubicBezTo>
                    <a:pt x="786" y="255"/>
                    <a:pt x="784" y="249"/>
                    <a:pt x="775" y="246"/>
                  </a:cubicBezTo>
                  <a:cubicBezTo>
                    <a:pt x="769" y="243"/>
                    <a:pt x="762" y="244"/>
                    <a:pt x="754" y="240"/>
                  </a:cubicBezTo>
                  <a:cubicBezTo>
                    <a:pt x="750" y="238"/>
                    <a:pt x="742" y="244"/>
                    <a:pt x="739" y="242"/>
                  </a:cubicBezTo>
                  <a:cubicBezTo>
                    <a:pt x="728" y="234"/>
                    <a:pt x="737" y="204"/>
                    <a:pt x="714" y="221"/>
                  </a:cubicBezTo>
                  <a:cubicBezTo>
                    <a:pt x="715" y="206"/>
                    <a:pt x="715" y="192"/>
                    <a:pt x="723" y="179"/>
                  </a:cubicBezTo>
                  <a:cubicBezTo>
                    <a:pt x="732" y="163"/>
                    <a:pt x="745" y="160"/>
                    <a:pt x="758" y="150"/>
                  </a:cubicBezTo>
                  <a:cubicBezTo>
                    <a:pt x="751" y="148"/>
                    <a:pt x="744" y="145"/>
                    <a:pt x="737" y="141"/>
                  </a:cubicBezTo>
                  <a:cubicBezTo>
                    <a:pt x="748" y="142"/>
                    <a:pt x="756" y="142"/>
                    <a:pt x="766" y="139"/>
                  </a:cubicBezTo>
                  <a:cubicBezTo>
                    <a:pt x="775" y="135"/>
                    <a:pt x="782" y="127"/>
                    <a:pt x="793" y="124"/>
                  </a:cubicBezTo>
                  <a:cubicBezTo>
                    <a:pt x="784" y="115"/>
                    <a:pt x="768" y="120"/>
                    <a:pt x="762" y="106"/>
                  </a:cubicBezTo>
                  <a:cubicBezTo>
                    <a:pt x="769" y="107"/>
                    <a:pt x="783" y="119"/>
                    <a:pt x="787" y="116"/>
                  </a:cubicBezTo>
                  <a:cubicBezTo>
                    <a:pt x="795" y="109"/>
                    <a:pt x="808" y="105"/>
                    <a:pt x="798" y="95"/>
                  </a:cubicBezTo>
                  <a:cubicBezTo>
                    <a:pt x="840" y="128"/>
                    <a:pt x="867" y="45"/>
                    <a:pt x="824" y="42"/>
                  </a:cubicBezTo>
                  <a:cubicBezTo>
                    <a:pt x="803" y="40"/>
                    <a:pt x="817" y="55"/>
                    <a:pt x="811" y="59"/>
                  </a:cubicBezTo>
                  <a:cubicBezTo>
                    <a:pt x="803" y="64"/>
                    <a:pt x="799" y="82"/>
                    <a:pt x="793" y="82"/>
                  </a:cubicBezTo>
                  <a:cubicBezTo>
                    <a:pt x="772" y="84"/>
                    <a:pt x="782" y="30"/>
                    <a:pt x="757" y="65"/>
                  </a:cubicBezTo>
                  <a:cubicBezTo>
                    <a:pt x="754" y="57"/>
                    <a:pt x="753" y="58"/>
                    <a:pt x="749" y="51"/>
                  </a:cubicBezTo>
                  <a:cubicBezTo>
                    <a:pt x="751" y="50"/>
                    <a:pt x="753" y="48"/>
                    <a:pt x="755" y="47"/>
                  </a:cubicBezTo>
                  <a:cubicBezTo>
                    <a:pt x="748" y="46"/>
                    <a:pt x="741" y="44"/>
                    <a:pt x="735" y="42"/>
                  </a:cubicBezTo>
                  <a:cubicBezTo>
                    <a:pt x="738" y="40"/>
                    <a:pt x="740" y="36"/>
                    <a:pt x="744" y="34"/>
                  </a:cubicBezTo>
                  <a:cubicBezTo>
                    <a:pt x="733" y="27"/>
                    <a:pt x="733" y="15"/>
                    <a:pt x="726" y="10"/>
                  </a:cubicBezTo>
                  <a:cubicBezTo>
                    <a:pt x="709" y="0"/>
                    <a:pt x="714" y="17"/>
                    <a:pt x="698" y="17"/>
                  </a:cubicBezTo>
                  <a:cubicBezTo>
                    <a:pt x="699" y="29"/>
                    <a:pt x="698" y="31"/>
                    <a:pt x="705" y="39"/>
                  </a:cubicBezTo>
                  <a:cubicBezTo>
                    <a:pt x="712" y="47"/>
                    <a:pt x="730" y="46"/>
                    <a:pt x="719" y="61"/>
                  </a:cubicBezTo>
                  <a:cubicBezTo>
                    <a:pt x="721" y="60"/>
                    <a:pt x="722" y="59"/>
                    <a:pt x="724" y="59"/>
                  </a:cubicBezTo>
                  <a:cubicBezTo>
                    <a:pt x="717" y="66"/>
                    <a:pt x="709" y="72"/>
                    <a:pt x="709" y="83"/>
                  </a:cubicBezTo>
                  <a:cubicBezTo>
                    <a:pt x="693" y="62"/>
                    <a:pt x="685" y="68"/>
                    <a:pt x="663" y="75"/>
                  </a:cubicBezTo>
                  <a:cubicBezTo>
                    <a:pt x="646" y="80"/>
                    <a:pt x="606" y="76"/>
                    <a:pt x="605" y="53"/>
                  </a:cubicBezTo>
                  <a:cubicBezTo>
                    <a:pt x="595" y="58"/>
                    <a:pt x="585" y="58"/>
                    <a:pt x="577" y="65"/>
                  </a:cubicBezTo>
                  <a:cubicBezTo>
                    <a:pt x="584" y="67"/>
                    <a:pt x="592" y="66"/>
                    <a:pt x="600" y="63"/>
                  </a:cubicBezTo>
                  <a:cubicBezTo>
                    <a:pt x="595" y="73"/>
                    <a:pt x="583" y="73"/>
                    <a:pt x="585" y="86"/>
                  </a:cubicBezTo>
                  <a:cubicBezTo>
                    <a:pt x="573" y="83"/>
                    <a:pt x="568" y="66"/>
                    <a:pt x="552" y="73"/>
                  </a:cubicBezTo>
                  <a:cubicBezTo>
                    <a:pt x="538" y="79"/>
                    <a:pt x="523" y="76"/>
                    <a:pt x="509" y="71"/>
                  </a:cubicBezTo>
                  <a:cubicBezTo>
                    <a:pt x="514" y="71"/>
                    <a:pt x="518" y="68"/>
                    <a:pt x="522" y="67"/>
                  </a:cubicBezTo>
                  <a:cubicBezTo>
                    <a:pt x="515" y="52"/>
                    <a:pt x="481" y="55"/>
                    <a:pt x="466" y="46"/>
                  </a:cubicBezTo>
                  <a:cubicBezTo>
                    <a:pt x="458" y="42"/>
                    <a:pt x="440" y="40"/>
                    <a:pt x="433" y="45"/>
                  </a:cubicBezTo>
                  <a:cubicBezTo>
                    <a:pt x="424" y="51"/>
                    <a:pt x="419" y="33"/>
                    <a:pt x="407" y="47"/>
                  </a:cubicBezTo>
                  <a:cubicBezTo>
                    <a:pt x="403" y="40"/>
                    <a:pt x="396" y="35"/>
                    <a:pt x="389" y="30"/>
                  </a:cubicBezTo>
                  <a:cubicBezTo>
                    <a:pt x="381" y="51"/>
                    <a:pt x="372" y="32"/>
                    <a:pt x="358" y="37"/>
                  </a:cubicBezTo>
                  <a:cubicBezTo>
                    <a:pt x="347" y="41"/>
                    <a:pt x="339" y="57"/>
                    <a:pt x="325" y="44"/>
                  </a:cubicBezTo>
                  <a:cubicBezTo>
                    <a:pt x="317" y="51"/>
                    <a:pt x="323" y="52"/>
                    <a:pt x="310" y="49"/>
                  </a:cubicBezTo>
                  <a:cubicBezTo>
                    <a:pt x="311" y="52"/>
                    <a:pt x="311" y="56"/>
                    <a:pt x="311" y="59"/>
                  </a:cubicBezTo>
                  <a:cubicBezTo>
                    <a:pt x="296" y="53"/>
                    <a:pt x="273" y="47"/>
                    <a:pt x="264" y="44"/>
                  </a:cubicBezTo>
                  <a:cubicBezTo>
                    <a:pt x="249" y="39"/>
                    <a:pt x="236" y="40"/>
                    <a:pt x="220" y="38"/>
                  </a:cubicBezTo>
                  <a:cubicBezTo>
                    <a:pt x="204" y="35"/>
                    <a:pt x="179" y="37"/>
                    <a:pt x="164" y="30"/>
                  </a:cubicBezTo>
                  <a:cubicBezTo>
                    <a:pt x="149" y="24"/>
                    <a:pt x="132" y="16"/>
                    <a:pt x="117" y="25"/>
                  </a:cubicBezTo>
                  <a:cubicBezTo>
                    <a:pt x="115" y="20"/>
                    <a:pt x="110" y="17"/>
                    <a:pt x="108" y="13"/>
                  </a:cubicBezTo>
                  <a:cubicBezTo>
                    <a:pt x="102" y="28"/>
                    <a:pt x="69" y="29"/>
                    <a:pt x="56" y="39"/>
                  </a:cubicBezTo>
                  <a:cubicBezTo>
                    <a:pt x="49" y="44"/>
                    <a:pt x="44" y="57"/>
                    <a:pt x="37" y="61"/>
                  </a:cubicBezTo>
                  <a:cubicBezTo>
                    <a:pt x="27" y="65"/>
                    <a:pt x="17" y="50"/>
                    <a:pt x="11" y="68"/>
                  </a:cubicBezTo>
                  <a:cubicBezTo>
                    <a:pt x="25" y="78"/>
                    <a:pt x="57" y="86"/>
                    <a:pt x="62" y="107"/>
                  </a:cubicBezTo>
                  <a:cubicBezTo>
                    <a:pt x="51" y="107"/>
                    <a:pt x="41" y="98"/>
                    <a:pt x="33" y="98"/>
                  </a:cubicBezTo>
                  <a:cubicBezTo>
                    <a:pt x="22" y="99"/>
                    <a:pt x="13" y="112"/>
                    <a:pt x="0" y="114"/>
                  </a:cubicBezTo>
                  <a:cubicBezTo>
                    <a:pt x="5" y="113"/>
                    <a:pt x="9" y="116"/>
                    <a:pt x="13" y="116"/>
                  </a:cubicBezTo>
                  <a:cubicBezTo>
                    <a:pt x="0" y="134"/>
                    <a:pt x="23" y="132"/>
                    <a:pt x="34" y="133"/>
                  </a:cubicBezTo>
                  <a:cubicBezTo>
                    <a:pt x="49" y="133"/>
                    <a:pt x="54" y="133"/>
                    <a:pt x="69" y="129"/>
                  </a:cubicBezTo>
                  <a:cubicBezTo>
                    <a:pt x="69" y="131"/>
                    <a:pt x="70" y="133"/>
                    <a:pt x="70" y="135"/>
                  </a:cubicBezTo>
                  <a:cubicBezTo>
                    <a:pt x="68" y="135"/>
                    <a:pt x="67" y="136"/>
                    <a:pt x="65" y="136"/>
                  </a:cubicBezTo>
                  <a:cubicBezTo>
                    <a:pt x="67" y="138"/>
                    <a:pt x="69" y="140"/>
                    <a:pt x="71" y="143"/>
                  </a:cubicBezTo>
                  <a:cubicBezTo>
                    <a:pt x="63" y="150"/>
                    <a:pt x="41" y="159"/>
                    <a:pt x="30" y="162"/>
                  </a:cubicBezTo>
                  <a:cubicBezTo>
                    <a:pt x="6" y="168"/>
                    <a:pt x="21" y="179"/>
                    <a:pt x="32" y="191"/>
                  </a:cubicBezTo>
                  <a:cubicBezTo>
                    <a:pt x="29" y="190"/>
                    <a:pt x="27" y="190"/>
                    <a:pt x="24" y="190"/>
                  </a:cubicBezTo>
                  <a:cubicBezTo>
                    <a:pt x="31" y="200"/>
                    <a:pt x="45" y="212"/>
                    <a:pt x="55" y="202"/>
                  </a:cubicBezTo>
                  <a:cubicBezTo>
                    <a:pt x="60" y="208"/>
                    <a:pt x="62" y="215"/>
                    <a:pt x="62" y="222"/>
                  </a:cubicBezTo>
                  <a:cubicBezTo>
                    <a:pt x="65" y="219"/>
                    <a:pt x="69" y="218"/>
                    <a:pt x="71" y="214"/>
                  </a:cubicBezTo>
                  <a:cubicBezTo>
                    <a:pt x="77" y="223"/>
                    <a:pt x="84" y="224"/>
                    <a:pt x="90" y="216"/>
                  </a:cubicBezTo>
                  <a:cubicBezTo>
                    <a:pt x="102" y="229"/>
                    <a:pt x="106" y="211"/>
                    <a:pt x="116" y="217"/>
                  </a:cubicBezTo>
                  <a:cubicBezTo>
                    <a:pt x="108" y="224"/>
                    <a:pt x="109" y="229"/>
                    <a:pt x="101" y="236"/>
                  </a:cubicBezTo>
                  <a:cubicBezTo>
                    <a:pt x="93" y="244"/>
                    <a:pt x="85" y="245"/>
                    <a:pt x="78" y="254"/>
                  </a:cubicBezTo>
                  <a:cubicBezTo>
                    <a:pt x="72" y="260"/>
                    <a:pt x="41" y="275"/>
                    <a:pt x="32" y="278"/>
                  </a:cubicBezTo>
                  <a:cubicBezTo>
                    <a:pt x="51" y="287"/>
                    <a:pt x="96" y="251"/>
                    <a:pt x="111" y="239"/>
                  </a:cubicBezTo>
                  <a:cubicBezTo>
                    <a:pt x="134" y="222"/>
                    <a:pt x="148" y="200"/>
                    <a:pt x="169" y="181"/>
                  </a:cubicBezTo>
                  <a:cubicBezTo>
                    <a:pt x="170" y="182"/>
                    <a:pt x="171" y="184"/>
                    <a:pt x="172" y="185"/>
                  </a:cubicBezTo>
                  <a:cubicBezTo>
                    <a:pt x="164" y="193"/>
                    <a:pt x="157" y="201"/>
                    <a:pt x="153" y="210"/>
                  </a:cubicBezTo>
                  <a:cubicBezTo>
                    <a:pt x="164" y="218"/>
                    <a:pt x="182" y="200"/>
                    <a:pt x="192" y="193"/>
                  </a:cubicBezTo>
                  <a:cubicBezTo>
                    <a:pt x="191" y="191"/>
                    <a:pt x="189" y="190"/>
                    <a:pt x="188" y="188"/>
                  </a:cubicBezTo>
                  <a:cubicBezTo>
                    <a:pt x="204" y="181"/>
                    <a:pt x="212" y="196"/>
                    <a:pt x="227" y="199"/>
                  </a:cubicBezTo>
                  <a:cubicBezTo>
                    <a:pt x="243" y="202"/>
                    <a:pt x="256" y="200"/>
                    <a:pt x="271" y="205"/>
                  </a:cubicBezTo>
                  <a:cubicBezTo>
                    <a:pt x="279" y="208"/>
                    <a:pt x="302" y="224"/>
                    <a:pt x="305" y="221"/>
                  </a:cubicBezTo>
                  <a:cubicBezTo>
                    <a:pt x="314" y="210"/>
                    <a:pt x="325" y="235"/>
                    <a:pt x="326" y="242"/>
                  </a:cubicBezTo>
                  <a:cubicBezTo>
                    <a:pt x="329" y="239"/>
                    <a:pt x="332" y="238"/>
                    <a:pt x="335" y="235"/>
                  </a:cubicBezTo>
                  <a:cubicBezTo>
                    <a:pt x="333" y="238"/>
                    <a:pt x="333" y="242"/>
                    <a:pt x="331" y="245"/>
                  </a:cubicBezTo>
                  <a:cubicBezTo>
                    <a:pt x="336" y="247"/>
                    <a:pt x="348" y="253"/>
                    <a:pt x="345" y="258"/>
                  </a:cubicBezTo>
                  <a:cubicBezTo>
                    <a:pt x="345" y="259"/>
                    <a:pt x="345" y="259"/>
                    <a:pt x="345" y="260"/>
                  </a:cubicBezTo>
                  <a:cubicBezTo>
                    <a:pt x="342" y="253"/>
                    <a:pt x="337" y="249"/>
                    <a:pt x="333" y="260"/>
                  </a:cubicBezTo>
                  <a:cubicBezTo>
                    <a:pt x="335" y="260"/>
                    <a:pt x="338" y="260"/>
                    <a:pt x="340" y="260"/>
                  </a:cubicBezTo>
                  <a:cubicBezTo>
                    <a:pt x="340" y="266"/>
                    <a:pt x="341" y="270"/>
                    <a:pt x="347" y="274"/>
                  </a:cubicBezTo>
                  <a:cubicBezTo>
                    <a:pt x="348" y="272"/>
                    <a:pt x="347" y="269"/>
                    <a:pt x="347" y="266"/>
                  </a:cubicBezTo>
                  <a:cubicBezTo>
                    <a:pt x="351" y="269"/>
                    <a:pt x="359" y="269"/>
                    <a:pt x="361" y="271"/>
                  </a:cubicBezTo>
                  <a:cubicBezTo>
                    <a:pt x="369" y="280"/>
                    <a:pt x="371" y="292"/>
                    <a:pt x="380" y="304"/>
                  </a:cubicBezTo>
                  <a:cubicBezTo>
                    <a:pt x="383" y="307"/>
                    <a:pt x="390" y="307"/>
                    <a:pt x="392" y="310"/>
                  </a:cubicBezTo>
                  <a:cubicBezTo>
                    <a:pt x="394" y="312"/>
                    <a:pt x="391" y="320"/>
                    <a:pt x="393" y="323"/>
                  </a:cubicBezTo>
                  <a:cubicBezTo>
                    <a:pt x="394" y="325"/>
                    <a:pt x="413" y="335"/>
                    <a:pt x="418" y="336"/>
                  </a:cubicBezTo>
                  <a:cubicBezTo>
                    <a:pt x="431" y="341"/>
                    <a:pt x="452" y="354"/>
                    <a:pt x="438" y="367"/>
                  </a:cubicBezTo>
                  <a:cubicBezTo>
                    <a:pt x="433" y="363"/>
                    <a:pt x="427" y="364"/>
                    <a:pt x="424" y="362"/>
                  </a:cubicBezTo>
                  <a:cubicBezTo>
                    <a:pt x="433" y="381"/>
                    <a:pt x="427" y="401"/>
                    <a:pt x="427" y="419"/>
                  </a:cubicBezTo>
                  <a:cubicBezTo>
                    <a:pt x="426" y="436"/>
                    <a:pt x="426" y="456"/>
                    <a:pt x="434" y="471"/>
                  </a:cubicBezTo>
                  <a:cubicBezTo>
                    <a:pt x="435" y="474"/>
                    <a:pt x="442" y="477"/>
                    <a:pt x="445" y="478"/>
                  </a:cubicBezTo>
                  <a:cubicBezTo>
                    <a:pt x="455" y="483"/>
                    <a:pt x="441" y="485"/>
                    <a:pt x="445" y="491"/>
                  </a:cubicBezTo>
                  <a:cubicBezTo>
                    <a:pt x="449" y="498"/>
                    <a:pt x="456" y="504"/>
                    <a:pt x="462" y="511"/>
                  </a:cubicBezTo>
                  <a:cubicBezTo>
                    <a:pt x="472" y="524"/>
                    <a:pt x="484" y="531"/>
                    <a:pt x="498" y="542"/>
                  </a:cubicBezTo>
                  <a:cubicBezTo>
                    <a:pt x="493" y="552"/>
                    <a:pt x="520" y="588"/>
                    <a:pt x="530" y="594"/>
                  </a:cubicBezTo>
                  <a:cubicBezTo>
                    <a:pt x="527" y="596"/>
                    <a:pt x="523" y="597"/>
                    <a:pt x="520" y="598"/>
                  </a:cubicBezTo>
                  <a:cubicBezTo>
                    <a:pt x="531" y="600"/>
                    <a:pt x="546" y="611"/>
                    <a:pt x="546" y="623"/>
                  </a:cubicBezTo>
                  <a:cubicBezTo>
                    <a:pt x="545" y="634"/>
                    <a:pt x="562" y="639"/>
                    <a:pt x="569" y="647"/>
                  </a:cubicBezTo>
                  <a:cubicBezTo>
                    <a:pt x="570" y="646"/>
                    <a:pt x="571" y="644"/>
                    <a:pt x="572" y="643"/>
                  </a:cubicBezTo>
                  <a:cubicBezTo>
                    <a:pt x="558" y="636"/>
                    <a:pt x="545" y="609"/>
                    <a:pt x="539" y="594"/>
                  </a:cubicBezTo>
                  <a:cubicBezTo>
                    <a:pt x="536" y="584"/>
                    <a:pt x="500" y="542"/>
                    <a:pt x="531" y="558"/>
                  </a:cubicBezTo>
                  <a:cubicBezTo>
                    <a:pt x="543" y="564"/>
                    <a:pt x="536" y="577"/>
                    <a:pt x="543" y="585"/>
                  </a:cubicBezTo>
                  <a:cubicBezTo>
                    <a:pt x="548" y="591"/>
                    <a:pt x="561" y="594"/>
                    <a:pt x="562" y="598"/>
                  </a:cubicBezTo>
                  <a:cubicBezTo>
                    <a:pt x="569" y="615"/>
                    <a:pt x="604" y="633"/>
                    <a:pt x="606" y="647"/>
                  </a:cubicBezTo>
                  <a:cubicBezTo>
                    <a:pt x="608" y="659"/>
                    <a:pt x="621" y="661"/>
                    <a:pt x="614" y="674"/>
                  </a:cubicBezTo>
                  <a:cubicBezTo>
                    <a:pt x="610" y="680"/>
                    <a:pt x="627" y="693"/>
                    <a:pt x="632" y="696"/>
                  </a:cubicBezTo>
                  <a:cubicBezTo>
                    <a:pt x="642" y="701"/>
                    <a:pt x="648" y="696"/>
                    <a:pt x="656" y="707"/>
                  </a:cubicBezTo>
                  <a:cubicBezTo>
                    <a:pt x="660" y="711"/>
                    <a:pt x="681" y="714"/>
                    <a:pt x="689" y="717"/>
                  </a:cubicBezTo>
                  <a:cubicBezTo>
                    <a:pt x="698" y="720"/>
                    <a:pt x="707" y="729"/>
                    <a:pt x="714" y="717"/>
                  </a:cubicBezTo>
                  <a:cubicBezTo>
                    <a:pt x="719" y="710"/>
                    <a:pt x="735" y="721"/>
                    <a:pt x="737" y="728"/>
                  </a:cubicBezTo>
                  <a:cubicBezTo>
                    <a:pt x="742" y="740"/>
                    <a:pt x="781" y="747"/>
                    <a:pt x="790" y="745"/>
                  </a:cubicBezTo>
                  <a:cubicBezTo>
                    <a:pt x="796" y="757"/>
                    <a:pt x="810" y="769"/>
                    <a:pt x="810" y="783"/>
                  </a:cubicBezTo>
                  <a:cubicBezTo>
                    <a:pt x="814" y="779"/>
                    <a:pt x="812" y="784"/>
                    <a:pt x="814" y="779"/>
                  </a:cubicBezTo>
                  <a:cubicBezTo>
                    <a:pt x="821" y="782"/>
                    <a:pt x="833" y="786"/>
                    <a:pt x="835" y="795"/>
                  </a:cubicBezTo>
                  <a:cubicBezTo>
                    <a:pt x="834" y="794"/>
                    <a:pt x="853" y="803"/>
                    <a:pt x="857" y="809"/>
                  </a:cubicBezTo>
                  <a:cubicBezTo>
                    <a:pt x="858" y="799"/>
                    <a:pt x="862" y="806"/>
                    <a:pt x="858" y="798"/>
                  </a:cubicBezTo>
                  <a:cubicBezTo>
                    <a:pt x="892" y="772"/>
                    <a:pt x="880" y="828"/>
                    <a:pt x="890" y="840"/>
                  </a:cubicBezTo>
                  <a:cubicBezTo>
                    <a:pt x="882" y="848"/>
                    <a:pt x="834" y="910"/>
                    <a:pt x="867" y="902"/>
                  </a:cubicBezTo>
                  <a:cubicBezTo>
                    <a:pt x="853" y="918"/>
                    <a:pt x="848" y="920"/>
                    <a:pt x="860" y="942"/>
                  </a:cubicBezTo>
                  <a:cubicBezTo>
                    <a:pt x="869" y="955"/>
                    <a:pt x="877" y="968"/>
                    <a:pt x="885" y="984"/>
                  </a:cubicBezTo>
                  <a:cubicBezTo>
                    <a:pt x="892" y="998"/>
                    <a:pt x="897" y="1016"/>
                    <a:pt x="907" y="1029"/>
                  </a:cubicBezTo>
                  <a:cubicBezTo>
                    <a:pt x="918" y="1041"/>
                    <a:pt x="934" y="1044"/>
                    <a:pt x="947" y="1053"/>
                  </a:cubicBezTo>
                  <a:cubicBezTo>
                    <a:pt x="975" y="1071"/>
                    <a:pt x="960" y="1118"/>
                    <a:pt x="955" y="1143"/>
                  </a:cubicBezTo>
                  <a:cubicBezTo>
                    <a:pt x="951" y="1159"/>
                    <a:pt x="946" y="1177"/>
                    <a:pt x="945" y="1193"/>
                  </a:cubicBezTo>
                  <a:cubicBezTo>
                    <a:pt x="945" y="1201"/>
                    <a:pt x="951" y="1212"/>
                    <a:pt x="950" y="1219"/>
                  </a:cubicBezTo>
                  <a:cubicBezTo>
                    <a:pt x="949" y="1229"/>
                    <a:pt x="941" y="1230"/>
                    <a:pt x="945" y="1242"/>
                  </a:cubicBezTo>
                  <a:cubicBezTo>
                    <a:pt x="932" y="1244"/>
                    <a:pt x="932" y="1273"/>
                    <a:pt x="930" y="1287"/>
                  </a:cubicBezTo>
                  <a:cubicBezTo>
                    <a:pt x="930" y="1288"/>
                    <a:pt x="926" y="1305"/>
                    <a:pt x="927" y="1314"/>
                  </a:cubicBezTo>
                  <a:cubicBezTo>
                    <a:pt x="926" y="1313"/>
                    <a:pt x="926" y="1312"/>
                    <a:pt x="925" y="1311"/>
                  </a:cubicBezTo>
                  <a:cubicBezTo>
                    <a:pt x="924" y="1315"/>
                    <a:pt x="922" y="1318"/>
                    <a:pt x="921" y="1322"/>
                  </a:cubicBezTo>
                  <a:cubicBezTo>
                    <a:pt x="923" y="1326"/>
                    <a:pt x="922" y="1330"/>
                    <a:pt x="928" y="1331"/>
                  </a:cubicBezTo>
                  <a:cubicBezTo>
                    <a:pt x="929" y="1326"/>
                    <a:pt x="929" y="1322"/>
                    <a:pt x="928" y="1318"/>
                  </a:cubicBezTo>
                  <a:cubicBezTo>
                    <a:pt x="930" y="1319"/>
                    <a:pt x="932" y="1319"/>
                    <a:pt x="936" y="1316"/>
                  </a:cubicBezTo>
                  <a:cubicBezTo>
                    <a:pt x="939" y="1334"/>
                    <a:pt x="935" y="1356"/>
                    <a:pt x="928" y="1373"/>
                  </a:cubicBezTo>
                  <a:cubicBezTo>
                    <a:pt x="926" y="1370"/>
                    <a:pt x="921" y="1368"/>
                    <a:pt x="918" y="1365"/>
                  </a:cubicBezTo>
                  <a:cubicBezTo>
                    <a:pt x="916" y="1367"/>
                    <a:pt x="914" y="1368"/>
                    <a:pt x="913" y="1369"/>
                  </a:cubicBezTo>
                  <a:cubicBezTo>
                    <a:pt x="930" y="1382"/>
                    <a:pt x="906" y="1395"/>
                    <a:pt x="913" y="1412"/>
                  </a:cubicBezTo>
                  <a:cubicBezTo>
                    <a:pt x="917" y="1424"/>
                    <a:pt x="926" y="1442"/>
                    <a:pt x="928" y="1451"/>
                  </a:cubicBezTo>
                  <a:cubicBezTo>
                    <a:pt x="925" y="1453"/>
                    <a:pt x="922" y="1455"/>
                    <a:pt x="920" y="1457"/>
                  </a:cubicBezTo>
                  <a:cubicBezTo>
                    <a:pt x="926" y="1467"/>
                    <a:pt x="933" y="1463"/>
                    <a:pt x="941" y="1468"/>
                  </a:cubicBezTo>
                  <a:cubicBezTo>
                    <a:pt x="947" y="1472"/>
                    <a:pt x="953" y="1479"/>
                    <a:pt x="963" y="1483"/>
                  </a:cubicBezTo>
                  <a:cubicBezTo>
                    <a:pt x="975" y="1489"/>
                    <a:pt x="973" y="1491"/>
                    <a:pt x="987" y="1489"/>
                  </a:cubicBezTo>
                  <a:cubicBezTo>
                    <a:pt x="996" y="1489"/>
                    <a:pt x="1004" y="1487"/>
                    <a:pt x="1012" y="1485"/>
                  </a:cubicBezTo>
                  <a:cubicBezTo>
                    <a:pt x="1000" y="1476"/>
                    <a:pt x="994" y="1477"/>
                    <a:pt x="985" y="1464"/>
                  </a:cubicBezTo>
                  <a:cubicBezTo>
                    <a:pt x="981" y="1459"/>
                    <a:pt x="969" y="1437"/>
                    <a:pt x="970" y="1433"/>
                  </a:cubicBezTo>
                  <a:cubicBezTo>
                    <a:pt x="972" y="1419"/>
                    <a:pt x="988" y="1423"/>
                    <a:pt x="991" y="1414"/>
                  </a:cubicBezTo>
                  <a:cubicBezTo>
                    <a:pt x="994" y="1403"/>
                    <a:pt x="999" y="1395"/>
                    <a:pt x="1008" y="1389"/>
                  </a:cubicBezTo>
                  <a:cubicBezTo>
                    <a:pt x="1003" y="1386"/>
                    <a:pt x="992" y="1379"/>
                    <a:pt x="992" y="1374"/>
                  </a:cubicBezTo>
                  <a:cubicBezTo>
                    <a:pt x="991" y="1360"/>
                    <a:pt x="994" y="1365"/>
                    <a:pt x="1000" y="1356"/>
                  </a:cubicBezTo>
                  <a:cubicBezTo>
                    <a:pt x="1006" y="1345"/>
                    <a:pt x="1012" y="1338"/>
                    <a:pt x="1016" y="1328"/>
                  </a:cubicBezTo>
                  <a:cubicBezTo>
                    <a:pt x="1024" y="1326"/>
                    <a:pt x="1020" y="1327"/>
                    <a:pt x="1023" y="1322"/>
                  </a:cubicBezTo>
                  <a:cubicBezTo>
                    <a:pt x="1022" y="1324"/>
                    <a:pt x="1020" y="1325"/>
                    <a:pt x="1019" y="1326"/>
                  </a:cubicBezTo>
                  <a:cubicBezTo>
                    <a:pt x="1016" y="1321"/>
                    <a:pt x="1009" y="1310"/>
                    <a:pt x="1012" y="1307"/>
                  </a:cubicBezTo>
                  <a:cubicBezTo>
                    <a:pt x="1019" y="1298"/>
                    <a:pt x="1024" y="1316"/>
                    <a:pt x="1030" y="1313"/>
                  </a:cubicBezTo>
                  <a:cubicBezTo>
                    <a:pt x="1049" y="1304"/>
                    <a:pt x="1030" y="1287"/>
                    <a:pt x="1056" y="1282"/>
                  </a:cubicBezTo>
                  <a:cubicBezTo>
                    <a:pt x="1075" y="1278"/>
                    <a:pt x="1075" y="1281"/>
                    <a:pt x="1089" y="1267"/>
                  </a:cubicBezTo>
                  <a:cubicBezTo>
                    <a:pt x="1104" y="1252"/>
                    <a:pt x="1082" y="1246"/>
                    <a:pt x="1080" y="1231"/>
                  </a:cubicBezTo>
                  <a:cubicBezTo>
                    <a:pt x="1096" y="1235"/>
                    <a:pt x="1118" y="1244"/>
                    <a:pt x="1130" y="1225"/>
                  </a:cubicBezTo>
                  <a:cubicBezTo>
                    <a:pt x="1140" y="1209"/>
                    <a:pt x="1151" y="1192"/>
                    <a:pt x="1159" y="1180"/>
                  </a:cubicBezTo>
                  <a:cubicBezTo>
                    <a:pt x="1162" y="1176"/>
                    <a:pt x="1172" y="1162"/>
                    <a:pt x="1171" y="1159"/>
                  </a:cubicBezTo>
                  <a:cubicBezTo>
                    <a:pt x="1171" y="1154"/>
                    <a:pt x="1172" y="1134"/>
                    <a:pt x="1175" y="1130"/>
                  </a:cubicBezTo>
                  <a:cubicBezTo>
                    <a:pt x="1180" y="1122"/>
                    <a:pt x="1212" y="1105"/>
                    <a:pt x="1221" y="1103"/>
                  </a:cubicBezTo>
                  <a:cubicBezTo>
                    <a:pt x="1233" y="1100"/>
                    <a:pt x="1235" y="1110"/>
                    <a:pt x="1247" y="1097"/>
                  </a:cubicBezTo>
                  <a:cubicBezTo>
                    <a:pt x="1249" y="1094"/>
                    <a:pt x="1245" y="1090"/>
                    <a:pt x="1248" y="1086"/>
                  </a:cubicBezTo>
                  <a:cubicBezTo>
                    <a:pt x="1252" y="1082"/>
                    <a:pt x="1259" y="1077"/>
                    <a:pt x="1261" y="1072"/>
                  </a:cubicBezTo>
                  <a:cubicBezTo>
                    <a:pt x="1265" y="1064"/>
                    <a:pt x="1252" y="1054"/>
                    <a:pt x="1266" y="1048"/>
                  </a:cubicBezTo>
                  <a:cubicBezTo>
                    <a:pt x="1274" y="1045"/>
                    <a:pt x="1268" y="1029"/>
                    <a:pt x="1268" y="1022"/>
                  </a:cubicBezTo>
                  <a:cubicBezTo>
                    <a:pt x="1269" y="1010"/>
                    <a:pt x="1268" y="1011"/>
                    <a:pt x="1275" y="1000"/>
                  </a:cubicBezTo>
                  <a:cubicBezTo>
                    <a:pt x="1277" y="996"/>
                    <a:pt x="1289" y="980"/>
                    <a:pt x="1294" y="978"/>
                  </a:cubicBezTo>
                  <a:cubicBezTo>
                    <a:pt x="1307" y="973"/>
                    <a:pt x="1319" y="932"/>
                    <a:pt x="1301" y="925"/>
                  </a:cubicBezTo>
                  <a:close/>
                  <a:moveTo>
                    <a:pt x="832" y="437"/>
                  </a:moveTo>
                  <a:cubicBezTo>
                    <a:pt x="843" y="436"/>
                    <a:pt x="851" y="425"/>
                    <a:pt x="862" y="431"/>
                  </a:cubicBezTo>
                  <a:cubicBezTo>
                    <a:pt x="856" y="438"/>
                    <a:pt x="837" y="448"/>
                    <a:pt x="832" y="437"/>
                  </a:cubicBezTo>
                  <a:close/>
                  <a:moveTo>
                    <a:pt x="868" y="418"/>
                  </a:moveTo>
                  <a:cubicBezTo>
                    <a:pt x="880" y="412"/>
                    <a:pt x="889" y="413"/>
                    <a:pt x="901" y="410"/>
                  </a:cubicBezTo>
                  <a:cubicBezTo>
                    <a:pt x="890" y="421"/>
                    <a:pt x="874" y="427"/>
                    <a:pt x="860" y="420"/>
                  </a:cubicBezTo>
                  <a:cubicBezTo>
                    <a:pt x="863" y="419"/>
                    <a:pt x="865" y="419"/>
                    <a:pt x="868" y="418"/>
                  </a:cubicBezTo>
                  <a:close/>
                  <a:moveTo>
                    <a:pt x="769" y="359"/>
                  </a:moveTo>
                  <a:cubicBezTo>
                    <a:pt x="776" y="358"/>
                    <a:pt x="779" y="360"/>
                    <a:pt x="784" y="353"/>
                  </a:cubicBezTo>
                  <a:cubicBezTo>
                    <a:pt x="786" y="356"/>
                    <a:pt x="790" y="358"/>
                    <a:pt x="792" y="361"/>
                  </a:cubicBezTo>
                  <a:cubicBezTo>
                    <a:pt x="791" y="358"/>
                    <a:pt x="791" y="355"/>
                    <a:pt x="791" y="352"/>
                  </a:cubicBezTo>
                  <a:cubicBezTo>
                    <a:pt x="798" y="357"/>
                    <a:pt x="806" y="360"/>
                    <a:pt x="813" y="367"/>
                  </a:cubicBezTo>
                  <a:cubicBezTo>
                    <a:pt x="821" y="375"/>
                    <a:pt x="819" y="384"/>
                    <a:pt x="833" y="388"/>
                  </a:cubicBezTo>
                  <a:cubicBezTo>
                    <a:pt x="842" y="391"/>
                    <a:pt x="852" y="383"/>
                    <a:pt x="859" y="392"/>
                  </a:cubicBezTo>
                  <a:cubicBezTo>
                    <a:pt x="867" y="403"/>
                    <a:pt x="857" y="406"/>
                    <a:pt x="848" y="401"/>
                  </a:cubicBezTo>
                  <a:cubicBezTo>
                    <a:pt x="848" y="409"/>
                    <a:pt x="845" y="416"/>
                    <a:pt x="839" y="420"/>
                  </a:cubicBezTo>
                  <a:cubicBezTo>
                    <a:pt x="834" y="410"/>
                    <a:pt x="836" y="412"/>
                    <a:pt x="828" y="411"/>
                  </a:cubicBezTo>
                  <a:cubicBezTo>
                    <a:pt x="840" y="388"/>
                    <a:pt x="801" y="387"/>
                    <a:pt x="796" y="413"/>
                  </a:cubicBezTo>
                  <a:cubicBezTo>
                    <a:pt x="795" y="416"/>
                    <a:pt x="794" y="457"/>
                    <a:pt x="784" y="432"/>
                  </a:cubicBezTo>
                  <a:cubicBezTo>
                    <a:pt x="781" y="424"/>
                    <a:pt x="792" y="405"/>
                    <a:pt x="793" y="397"/>
                  </a:cubicBezTo>
                  <a:cubicBezTo>
                    <a:pt x="790" y="399"/>
                    <a:pt x="787" y="400"/>
                    <a:pt x="784" y="402"/>
                  </a:cubicBezTo>
                  <a:cubicBezTo>
                    <a:pt x="795" y="387"/>
                    <a:pt x="804" y="380"/>
                    <a:pt x="823" y="387"/>
                  </a:cubicBezTo>
                  <a:cubicBezTo>
                    <a:pt x="819" y="375"/>
                    <a:pt x="811" y="381"/>
                    <a:pt x="802" y="379"/>
                  </a:cubicBezTo>
                  <a:cubicBezTo>
                    <a:pt x="794" y="378"/>
                    <a:pt x="795" y="390"/>
                    <a:pt x="790" y="379"/>
                  </a:cubicBezTo>
                  <a:cubicBezTo>
                    <a:pt x="785" y="371"/>
                    <a:pt x="786" y="377"/>
                    <a:pt x="779" y="379"/>
                  </a:cubicBezTo>
                  <a:cubicBezTo>
                    <a:pt x="781" y="375"/>
                    <a:pt x="783" y="371"/>
                    <a:pt x="785" y="367"/>
                  </a:cubicBezTo>
                  <a:cubicBezTo>
                    <a:pt x="772" y="381"/>
                    <a:pt x="758" y="376"/>
                    <a:pt x="743" y="379"/>
                  </a:cubicBezTo>
                  <a:cubicBezTo>
                    <a:pt x="752" y="372"/>
                    <a:pt x="761" y="367"/>
                    <a:pt x="769" y="359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1258" y="1051"/>
              <a:ext cx="19" cy="11"/>
            </a:xfrm>
            <a:custGeom>
              <a:avLst/>
              <a:gdLst>
                <a:gd name="T0" fmla="*/ 11 w 11"/>
                <a:gd name="T1" fmla="*/ 6 h 6"/>
                <a:gd name="T2" fmla="*/ 0 w 11"/>
                <a:gd name="T3" fmla="*/ 0 h 6"/>
                <a:gd name="T4" fmla="*/ 11 w 1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6"/>
                  </a:moveTo>
                  <a:cubicBezTo>
                    <a:pt x="8" y="0"/>
                    <a:pt x="5" y="2"/>
                    <a:pt x="0" y="0"/>
                  </a:cubicBezTo>
                  <a:cubicBezTo>
                    <a:pt x="2" y="2"/>
                    <a:pt x="5" y="6"/>
                    <a:pt x="11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449" y="1106"/>
              <a:ext cx="82" cy="57"/>
            </a:xfrm>
            <a:custGeom>
              <a:avLst/>
              <a:gdLst>
                <a:gd name="T0" fmla="*/ 0 w 46"/>
                <a:gd name="T1" fmla="*/ 4 h 32"/>
                <a:gd name="T2" fmla="*/ 6 w 46"/>
                <a:gd name="T3" fmla="*/ 5 h 32"/>
                <a:gd name="T4" fmla="*/ 3 w 46"/>
                <a:gd name="T5" fmla="*/ 8 h 32"/>
                <a:gd name="T6" fmla="*/ 21 w 46"/>
                <a:gd name="T7" fmla="*/ 16 h 32"/>
                <a:gd name="T8" fmla="*/ 46 w 46"/>
                <a:gd name="T9" fmla="*/ 32 h 32"/>
                <a:gd name="T10" fmla="*/ 0 w 46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2">
                  <a:moveTo>
                    <a:pt x="0" y="4"/>
                  </a:moveTo>
                  <a:cubicBezTo>
                    <a:pt x="2" y="4"/>
                    <a:pt x="4" y="4"/>
                    <a:pt x="6" y="5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9" y="12"/>
                    <a:pt x="13" y="15"/>
                    <a:pt x="21" y="16"/>
                  </a:cubicBezTo>
                  <a:cubicBezTo>
                    <a:pt x="17" y="24"/>
                    <a:pt x="35" y="31"/>
                    <a:pt x="46" y="32"/>
                  </a:cubicBezTo>
                  <a:cubicBezTo>
                    <a:pt x="41" y="19"/>
                    <a:pt x="14" y="0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366" y="1032"/>
              <a:ext cx="25" cy="42"/>
            </a:xfrm>
            <a:custGeom>
              <a:avLst/>
              <a:gdLst>
                <a:gd name="T0" fmla="*/ 6 w 14"/>
                <a:gd name="T1" fmla="*/ 7 h 24"/>
                <a:gd name="T2" fmla="*/ 0 w 14"/>
                <a:gd name="T3" fmla="*/ 0 h 24"/>
                <a:gd name="T4" fmla="*/ 5 w 14"/>
                <a:gd name="T5" fmla="*/ 9 h 24"/>
                <a:gd name="T6" fmla="*/ 14 w 14"/>
                <a:gd name="T7" fmla="*/ 24 h 24"/>
                <a:gd name="T8" fmla="*/ 11 w 14"/>
                <a:gd name="T9" fmla="*/ 3 h 24"/>
                <a:gd name="T10" fmla="*/ 6 w 14"/>
                <a:gd name="T1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6" y="7"/>
                  </a:moveTo>
                  <a:cubicBezTo>
                    <a:pt x="4" y="3"/>
                    <a:pt x="9" y="5"/>
                    <a:pt x="0" y="0"/>
                  </a:cubicBezTo>
                  <a:cubicBezTo>
                    <a:pt x="1" y="4"/>
                    <a:pt x="3" y="6"/>
                    <a:pt x="5" y="9"/>
                  </a:cubicBezTo>
                  <a:cubicBezTo>
                    <a:pt x="9" y="15"/>
                    <a:pt x="11" y="17"/>
                    <a:pt x="14" y="24"/>
                  </a:cubicBezTo>
                  <a:cubicBezTo>
                    <a:pt x="11" y="17"/>
                    <a:pt x="11" y="11"/>
                    <a:pt x="11" y="3"/>
                  </a:cubicBezTo>
                  <a:cubicBezTo>
                    <a:pt x="9" y="4"/>
                    <a:pt x="8" y="5"/>
                    <a:pt x="6" y="7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-15" y="939"/>
              <a:ext cx="53" cy="31"/>
            </a:xfrm>
            <a:custGeom>
              <a:avLst/>
              <a:gdLst>
                <a:gd name="T0" fmla="*/ 21 w 30"/>
                <a:gd name="T1" fmla="*/ 0 h 17"/>
                <a:gd name="T2" fmla="*/ 12 w 30"/>
                <a:gd name="T3" fmla="*/ 14 h 17"/>
                <a:gd name="T4" fmla="*/ 21 w 30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7">
                  <a:moveTo>
                    <a:pt x="21" y="0"/>
                  </a:moveTo>
                  <a:cubicBezTo>
                    <a:pt x="9" y="1"/>
                    <a:pt x="0" y="17"/>
                    <a:pt x="12" y="14"/>
                  </a:cubicBezTo>
                  <a:cubicBezTo>
                    <a:pt x="19" y="13"/>
                    <a:pt x="30" y="4"/>
                    <a:pt x="21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899" y="1376"/>
              <a:ext cx="48" cy="39"/>
            </a:xfrm>
            <a:custGeom>
              <a:avLst/>
              <a:gdLst>
                <a:gd name="T0" fmla="*/ 27 w 27"/>
                <a:gd name="T1" fmla="*/ 0 h 22"/>
                <a:gd name="T2" fmla="*/ 0 w 27"/>
                <a:gd name="T3" fmla="*/ 2 h 22"/>
                <a:gd name="T4" fmla="*/ 27 w 2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18" y="4"/>
                    <a:pt x="8" y="2"/>
                    <a:pt x="0" y="2"/>
                  </a:cubicBezTo>
                  <a:cubicBezTo>
                    <a:pt x="11" y="15"/>
                    <a:pt x="25" y="22"/>
                    <a:pt x="27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836" y="1277"/>
              <a:ext cx="12" cy="32"/>
            </a:xfrm>
            <a:custGeom>
              <a:avLst/>
              <a:gdLst>
                <a:gd name="T0" fmla="*/ 6 w 7"/>
                <a:gd name="T1" fmla="*/ 0 h 18"/>
                <a:gd name="T2" fmla="*/ 0 w 7"/>
                <a:gd name="T3" fmla="*/ 4 h 18"/>
                <a:gd name="T4" fmla="*/ 4 w 7"/>
                <a:gd name="T5" fmla="*/ 18 h 18"/>
                <a:gd name="T6" fmla="*/ 6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6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7"/>
                    <a:pt x="0" y="12"/>
                    <a:pt x="4" y="18"/>
                  </a:cubicBezTo>
                  <a:cubicBezTo>
                    <a:pt x="7" y="12"/>
                    <a:pt x="7" y="6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816" y="1293"/>
              <a:ext cx="69" cy="65"/>
            </a:xfrm>
            <a:custGeom>
              <a:avLst/>
              <a:gdLst>
                <a:gd name="T0" fmla="*/ 10 w 39"/>
                <a:gd name="T1" fmla="*/ 23 h 37"/>
                <a:gd name="T2" fmla="*/ 11 w 39"/>
                <a:gd name="T3" fmla="*/ 37 h 37"/>
                <a:gd name="T4" fmla="*/ 10 w 39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7">
                  <a:moveTo>
                    <a:pt x="10" y="23"/>
                  </a:moveTo>
                  <a:cubicBezTo>
                    <a:pt x="8" y="29"/>
                    <a:pt x="8" y="32"/>
                    <a:pt x="11" y="37"/>
                  </a:cubicBezTo>
                  <a:cubicBezTo>
                    <a:pt x="39" y="25"/>
                    <a:pt x="0" y="0"/>
                    <a:pt x="10" y="2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729" y="1337"/>
              <a:ext cx="13" cy="16"/>
            </a:xfrm>
            <a:custGeom>
              <a:avLst/>
              <a:gdLst>
                <a:gd name="T0" fmla="*/ 7 w 7"/>
                <a:gd name="T1" fmla="*/ 6 h 9"/>
                <a:gd name="T2" fmla="*/ 0 w 7"/>
                <a:gd name="T3" fmla="*/ 4 h 9"/>
                <a:gd name="T4" fmla="*/ 7 w 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4" y="5"/>
                    <a:pt x="6" y="0"/>
                    <a:pt x="0" y="4"/>
                  </a:cubicBezTo>
                  <a:cubicBezTo>
                    <a:pt x="3" y="9"/>
                    <a:pt x="5" y="5"/>
                    <a:pt x="7" y="6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855" y="989"/>
              <a:ext cx="18" cy="14"/>
            </a:xfrm>
            <a:custGeom>
              <a:avLst/>
              <a:gdLst>
                <a:gd name="T0" fmla="*/ 8 w 10"/>
                <a:gd name="T1" fmla="*/ 8 h 8"/>
                <a:gd name="T2" fmla="*/ 0 w 10"/>
                <a:gd name="T3" fmla="*/ 0 h 8"/>
                <a:gd name="T4" fmla="*/ 8 w 1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cubicBezTo>
                    <a:pt x="10" y="7"/>
                    <a:pt x="8" y="3"/>
                    <a:pt x="0" y="0"/>
                  </a:cubicBezTo>
                  <a:cubicBezTo>
                    <a:pt x="1" y="5"/>
                    <a:pt x="4" y="4"/>
                    <a:pt x="8" y="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997" y="925"/>
              <a:ext cx="14" cy="23"/>
            </a:xfrm>
            <a:custGeom>
              <a:avLst/>
              <a:gdLst>
                <a:gd name="T0" fmla="*/ 8 w 8"/>
                <a:gd name="T1" fmla="*/ 0 h 13"/>
                <a:gd name="T2" fmla="*/ 0 w 8"/>
                <a:gd name="T3" fmla="*/ 13 h 13"/>
                <a:gd name="T4" fmla="*/ 5 w 8"/>
                <a:gd name="T5" fmla="*/ 5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3" y="6"/>
                    <a:pt x="2" y="8"/>
                    <a:pt x="0" y="13"/>
                  </a:cubicBezTo>
                  <a:cubicBezTo>
                    <a:pt x="2" y="11"/>
                    <a:pt x="3" y="8"/>
                    <a:pt x="5" y="5"/>
                  </a:cubicBezTo>
                  <a:cubicBezTo>
                    <a:pt x="6" y="3"/>
                    <a:pt x="7" y="2"/>
                    <a:pt x="8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3098" y="1431"/>
              <a:ext cx="39" cy="7"/>
            </a:xfrm>
            <a:custGeom>
              <a:avLst/>
              <a:gdLst>
                <a:gd name="T0" fmla="*/ 22 w 22"/>
                <a:gd name="T1" fmla="*/ 3 h 4"/>
                <a:gd name="T2" fmla="*/ 0 w 22"/>
                <a:gd name="T3" fmla="*/ 1 h 4"/>
                <a:gd name="T4" fmla="*/ 22 w 2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3"/>
                  </a:moveTo>
                  <a:cubicBezTo>
                    <a:pt x="14" y="1"/>
                    <a:pt x="7" y="0"/>
                    <a:pt x="0" y="1"/>
                  </a:cubicBezTo>
                  <a:cubicBezTo>
                    <a:pt x="7" y="3"/>
                    <a:pt x="14" y="4"/>
                    <a:pt x="22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3245" y="1426"/>
              <a:ext cx="36" cy="17"/>
            </a:xfrm>
            <a:custGeom>
              <a:avLst/>
              <a:gdLst>
                <a:gd name="T0" fmla="*/ 20 w 20"/>
                <a:gd name="T1" fmla="*/ 0 h 10"/>
                <a:gd name="T2" fmla="*/ 0 w 20"/>
                <a:gd name="T3" fmla="*/ 7 h 10"/>
                <a:gd name="T4" fmla="*/ 4 w 20"/>
                <a:gd name="T5" fmla="*/ 10 h 10"/>
                <a:gd name="T6" fmla="*/ 20 w 20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20" y="0"/>
                  </a:moveTo>
                  <a:cubicBezTo>
                    <a:pt x="13" y="1"/>
                    <a:pt x="6" y="4"/>
                    <a:pt x="0" y="7"/>
                  </a:cubicBezTo>
                  <a:cubicBezTo>
                    <a:pt x="1" y="8"/>
                    <a:pt x="3" y="9"/>
                    <a:pt x="4" y="10"/>
                  </a:cubicBezTo>
                  <a:cubicBezTo>
                    <a:pt x="11" y="8"/>
                    <a:pt x="16" y="5"/>
                    <a:pt x="2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3609" y="1857"/>
              <a:ext cx="17" cy="9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2 h 5"/>
                <a:gd name="T4" fmla="*/ 10 w 1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6" y="0"/>
                    <a:pt x="3" y="1"/>
                    <a:pt x="0" y="2"/>
                  </a:cubicBezTo>
                  <a:cubicBezTo>
                    <a:pt x="4" y="2"/>
                    <a:pt x="5" y="5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3499" y="602"/>
              <a:ext cx="55" cy="36"/>
            </a:xfrm>
            <a:custGeom>
              <a:avLst/>
              <a:gdLst>
                <a:gd name="T0" fmla="*/ 13 w 31"/>
                <a:gd name="T1" fmla="*/ 3 h 20"/>
                <a:gd name="T2" fmla="*/ 29 w 31"/>
                <a:gd name="T3" fmla="*/ 9 h 20"/>
                <a:gd name="T4" fmla="*/ 13 w 31"/>
                <a:gd name="T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0">
                  <a:moveTo>
                    <a:pt x="13" y="3"/>
                  </a:moveTo>
                  <a:cubicBezTo>
                    <a:pt x="0" y="20"/>
                    <a:pt x="28" y="15"/>
                    <a:pt x="29" y="9"/>
                  </a:cubicBezTo>
                  <a:cubicBezTo>
                    <a:pt x="31" y="0"/>
                    <a:pt x="18" y="0"/>
                    <a:pt x="13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3697" y="577"/>
              <a:ext cx="30" cy="22"/>
            </a:xfrm>
            <a:custGeom>
              <a:avLst/>
              <a:gdLst>
                <a:gd name="T0" fmla="*/ 0 w 17"/>
                <a:gd name="T1" fmla="*/ 2 h 12"/>
                <a:gd name="T2" fmla="*/ 17 w 17"/>
                <a:gd name="T3" fmla="*/ 9 h 12"/>
                <a:gd name="T4" fmla="*/ 0 w 17"/>
                <a:gd name="T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0" y="2"/>
                  </a:moveTo>
                  <a:cubicBezTo>
                    <a:pt x="4" y="9"/>
                    <a:pt x="10" y="12"/>
                    <a:pt x="17" y="9"/>
                  </a:cubicBezTo>
                  <a:cubicBezTo>
                    <a:pt x="13" y="2"/>
                    <a:pt x="7" y="0"/>
                    <a:pt x="0" y="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5233" y="396"/>
              <a:ext cx="78" cy="39"/>
            </a:xfrm>
            <a:custGeom>
              <a:avLst/>
              <a:gdLst>
                <a:gd name="T0" fmla="*/ 44 w 44"/>
                <a:gd name="T1" fmla="*/ 10 h 22"/>
                <a:gd name="T2" fmla="*/ 0 w 44"/>
                <a:gd name="T3" fmla="*/ 0 h 22"/>
                <a:gd name="T4" fmla="*/ 44 w 44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2">
                  <a:moveTo>
                    <a:pt x="44" y="10"/>
                  </a:moveTo>
                  <a:cubicBezTo>
                    <a:pt x="33" y="2"/>
                    <a:pt x="14" y="4"/>
                    <a:pt x="0" y="0"/>
                  </a:cubicBezTo>
                  <a:cubicBezTo>
                    <a:pt x="9" y="14"/>
                    <a:pt x="30" y="22"/>
                    <a:pt x="44" y="1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5121" y="446"/>
              <a:ext cx="18" cy="12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0 h 7"/>
                <a:gd name="T4" fmla="*/ 10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5" y="1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1564" y="1126"/>
              <a:ext cx="45" cy="19"/>
            </a:xfrm>
            <a:custGeom>
              <a:avLst/>
              <a:gdLst>
                <a:gd name="T0" fmla="*/ 0 w 25"/>
                <a:gd name="T1" fmla="*/ 1 h 11"/>
                <a:gd name="T2" fmla="*/ 20 w 25"/>
                <a:gd name="T3" fmla="*/ 11 h 11"/>
                <a:gd name="T4" fmla="*/ 25 w 25"/>
                <a:gd name="T5" fmla="*/ 9 h 11"/>
                <a:gd name="T6" fmla="*/ 0 w 25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1">
                  <a:moveTo>
                    <a:pt x="0" y="1"/>
                  </a:moveTo>
                  <a:cubicBezTo>
                    <a:pt x="6" y="6"/>
                    <a:pt x="13" y="9"/>
                    <a:pt x="20" y="11"/>
                  </a:cubicBezTo>
                  <a:cubicBezTo>
                    <a:pt x="21" y="11"/>
                    <a:pt x="23" y="10"/>
                    <a:pt x="25" y="9"/>
                  </a:cubicBezTo>
                  <a:cubicBezTo>
                    <a:pt x="18" y="4"/>
                    <a:pt x="9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1570" y="1193"/>
              <a:ext cx="32" cy="29"/>
            </a:xfrm>
            <a:custGeom>
              <a:avLst/>
              <a:gdLst>
                <a:gd name="T0" fmla="*/ 0 w 18"/>
                <a:gd name="T1" fmla="*/ 0 h 16"/>
                <a:gd name="T2" fmla="*/ 18 w 18"/>
                <a:gd name="T3" fmla="*/ 6 h 16"/>
                <a:gd name="T4" fmla="*/ 0 w 1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1" y="8"/>
                    <a:pt x="13" y="16"/>
                    <a:pt x="18" y="6"/>
                  </a:cubicBezTo>
                  <a:cubicBezTo>
                    <a:pt x="10" y="7"/>
                    <a:pt x="7" y="4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10" y="1195"/>
              <a:ext cx="31" cy="37"/>
            </a:xfrm>
            <a:custGeom>
              <a:avLst/>
              <a:gdLst>
                <a:gd name="T0" fmla="*/ 17 w 17"/>
                <a:gd name="T1" fmla="*/ 8 h 21"/>
                <a:gd name="T2" fmla="*/ 12 w 17"/>
                <a:gd name="T3" fmla="*/ 0 h 21"/>
                <a:gd name="T4" fmla="*/ 17 w 17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1">
                  <a:moveTo>
                    <a:pt x="17" y="8"/>
                  </a:moveTo>
                  <a:cubicBezTo>
                    <a:pt x="16" y="5"/>
                    <a:pt x="14" y="2"/>
                    <a:pt x="12" y="0"/>
                  </a:cubicBezTo>
                  <a:cubicBezTo>
                    <a:pt x="0" y="8"/>
                    <a:pt x="7" y="21"/>
                    <a:pt x="17" y="8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-226" y="872"/>
              <a:ext cx="28" cy="14"/>
            </a:xfrm>
            <a:custGeom>
              <a:avLst/>
              <a:gdLst>
                <a:gd name="T0" fmla="*/ 6 w 16"/>
                <a:gd name="T1" fmla="*/ 5 h 8"/>
                <a:gd name="T2" fmla="*/ 0 w 16"/>
                <a:gd name="T3" fmla="*/ 5 h 8"/>
                <a:gd name="T4" fmla="*/ 16 w 16"/>
                <a:gd name="T5" fmla="*/ 8 h 8"/>
                <a:gd name="T6" fmla="*/ 6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6" y="5"/>
                  </a:moveTo>
                  <a:cubicBezTo>
                    <a:pt x="4" y="5"/>
                    <a:pt x="2" y="5"/>
                    <a:pt x="0" y="5"/>
                  </a:cubicBezTo>
                  <a:cubicBezTo>
                    <a:pt x="6" y="8"/>
                    <a:pt x="9" y="8"/>
                    <a:pt x="16" y="8"/>
                  </a:cubicBezTo>
                  <a:cubicBezTo>
                    <a:pt x="12" y="0"/>
                    <a:pt x="11" y="5"/>
                    <a:pt x="6" y="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-22" y="1742"/>
              <a:ext cx="14" cy="19"/>
            </a:xfrm>
            <a:custGeom>
              <a:avLst/>
              <a:gdLst>
                <a:gd name="T0" fmla="*/ 8 w 8"/>
                <a:gd name="T1" fmla="*/ 3 h 11"/>
                <a:gd name="T2" fmla="*/ 0 w 8"/>
                <a:gd name="T3" fmla="*/ 0 h 11"/>
                <a:gd name="T4" fmla="*/ 8 w 8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3"/>
                  </a:moveTo>
                  <a:cubicBezTo>
                    <a:pt x="5" y="2"/>
                    <a:pt x="2" y="1"/>
                    <a:pt x="0" y="0"/>
                  </a:cubicBezTo>
                  <a:cubicBezTo>
                    <a:pt x="0" y="11"/>
                    <a:pt x="3" y="5"/>
                    <a:pt x="8" y="3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-35" y="1722"/>
              <a:ext cx="9" cy="4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2"/>
                    <a:pt x="3" y="2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-51" y="1715"/>
              <a:ext cx="13" cy="9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0 h 5"/>
                <a:gd name="T4" fmla="*/ 7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3" y="5"/>
                    <a:pt x="3" y="1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-65" y="1703"/>
              <a:ext cx="11" cy="10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5 h 6"/>
                <a:gd name="T4" fmla="*/ 2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2" y="3"/>
                    <a:pt x="0" y="6"/>
                    <a:pt x="5" y="5"/>
                  </a:cubicBezTo>
                  <a:cubicBezTo>
                    <a:pt x="6" y="0"/>
                    <a:pt x="4" y="5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-90" y="1690"/>
              <a:ext cx="9" cy="16"/>
            </a:xfrm>
            <a:custGeom>
              <a:avLst/>
              <a:gdLst>
                <a:gd name="T0" fmla="*/ 0 w 5"/>
                <a:gd name="T1" fmla="*/ 4 h 9"/>
                <a:gd name="T2" fmla="*/ 5 w 5"/>
                <a:gd name="T3" fmla="*/ 4 h 9"/>
                <a:gd name="T4" fmla="*/ 0 w 5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4" y="9"/>
                    <a:pt x="4" y="4"/>
                    <a:pt x="5" y="4"/>
                  </a:cubicBezTo>
                  <a:cubicBezTo>
                    <a:pt x="2" y="5"/>
                    <a:pt x="3" y="0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180" name="Oval 179"/>
          <p:cNvSpPr/>
          <p:nvPr/>
        </p:nvSpPr>
        <p:spPr>
          <a:xfrm>
            <a:off x="3152686" y="3844555"/>
            <a:ext cx="196850" cy="196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8519319" y="3996411"/>
            <a:ext cx="196850" cy="196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646164" y="1387285"/>
            <a:ext cx="3588892" cy="196977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lIns="201168" tIns="137160" rIns="640080" bIns="13716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Global R</a:t>
            </a:r>
            <a:r>
              <a:rPr lang="en-US" sz="20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each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Products ship from various suppliers in China, through Shenzhen, China to Miami, FL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3330448" y="3335772"/>
            <a:ext cx="641439" cy="54133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3328899" y="2787356"/>
            <a:ext cx="1324153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Miami, FL </a:t>
            </a:r>
            <a:endParaRPr lang="en-US" sz="16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Receiving</a:t>
            </a:r>
            <a:endParaRPr lang="en-US" sz="16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488310" y="3960077"/>
            <a:ext cx="132415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Shenzhen, China</a:t>
            </a:r>
            <a:endParaRPr lang="en-US" sz="16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Shipping-out</a:t>
            </a:r>
            <a:endParaRPr lang="en-US" sz="16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05" name="Straight Connector 204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6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5556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2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0" grpId="0" animBg="1"/>
          <p:bldP spid="187" grpId="0" animBg="1"/>
          <p:bldP spid="193" grpId="0" animBg="1"/>
          <p:bldP spid="20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2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0" grpId="0" animBg="1"/>
          <p:bldP spid="187" grpId="0" animBg="1"/>
          <p:bldP spid="193" grpId="0" animBg="1"/>
          <p:bldP spid="202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42" y="1709738"/>
            <a:ext cx="10956174" cy="2852737"/>
          </a:xfrm>
        </p:spPr>
        <p:txBody>
          <a:bodyPr/>
          <a:lstStyle/>
          <a:p>
            <a:pPr algn="ctr"/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When Will You Be Repaid?</a:t>
            </a:r>
            <a:b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Good Marketing Means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Sales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92239"/>
              </p:ext>
            </p:extLst>
          </p:nvPr>
        </p:nvGraphicFramePr>
        <p:xfrm>
          <a:off x="90608" y="1502031"/>
          <a:ext cx="11978640" cy="5355969"/>
        </p:xfrm>
        <a:graphic>
          <a:graphicData uri="http://schemas.openxmlformats.org/drawingml/2006/table">
            <a:tbl>
              <a:tblPr/>
              <a:tblGrid>
                <a:gridCol w="4096512"/>
                <a:gridCol w="1417320"/>
                <a:gridCol w="1444752"/>
                <a:gridCol w="1737360"/>
                <a:gridCol w="1627632"/>
                <a:gridCol w="1655064"/>
              </a:tblGrid>
              <a:tr h="645431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1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2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3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4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5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Weighted Manufacturer's Selling Price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37.55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36.73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35.80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34.66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32.32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Independent Toy Stores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2,273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5,820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11,994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11,469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10,728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Online Sales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11,867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17,269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26,793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32,024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49,925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Small Chain Toy Stores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5,706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9,549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11,909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Large Chain Toy Stores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11,882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63,300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Mass Merchandisers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26,558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4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Total Sales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$ 530,899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$ 847,938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$ 1,592,788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$ 2,249,921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$ 5,248,947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098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61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High Costs Hurt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Profits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90619"/>
              </p:ext>
            </p:extLst>
          </p:nvPr>
        </p:nvGraphicFramePr>
        <p:xfrm>
          <a:off x="-2" y="1690688"/>
          <a:ext cx="12192001" cy="5167315"/>
        </p:xfrm>
        <a:graphic>
          <a:graphicData uri="http://schemas.openxmlformats.org/drawingml/2006/table">
            <a:tbl>
              <a:tblPr/>
              <a:tblGrid>
                <a:gridCol w="3190307"/>
                <a:gridCol w="1747388"/>
                <a:gridCol w="1734150"/>
                <a:gridCol w="1601772"/>
                <a:gridCol w="1893003"/>
                <a:gridCol w="2025381"/>
              </a:tblGrid>
              <a:tr h="651342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1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2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3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4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5</a:t>
                      </a:r>
                      <a:endParaRPr lang="en-US" sz="2000" b="1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Revenue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$ 530,899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$ 847,938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$ 1,592,788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$ 2,249,921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$ 5,248,947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COGS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$ 427,859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$ 568,477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$ 872,229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$ 1,123,737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$ 2,381,752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SG&amp;A Expense 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$ 397,299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$ 438,573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$ 621,611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$ 700,395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$ 1,013,755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Operating Expense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$ 252,519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$ 261,440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$ 262,178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$ 254,360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$ 390,474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CSR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$ 15,384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$ 27,846 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Taxes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- 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$ 54,458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$ 502,292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Net Income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(576,778)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(420,553)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(163,230)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$ 101,136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$ 932,828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176" marR="114176" marT="114176" marB="114176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098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49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1452" y="524424"/>
            <a:ext cx="9803296" cy="156071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Schoolbook" charset="0"/>
                <a:ea typeface="Century Schoolbook" charset="0"/>
                <a:cs typeface="Century Schoolbook" charset="0"/>
              </a:rPr>
              <a:t>What</a:t>
            </a:r>
            <a:r>
              <a:rPr lang="en-US" b="1" dirty="0">
                <a:latin typeface="Century Schoolbook" charset="0"/>
                <a:ea typeface="Century Schoolbook" charset="0"/>
                <a:cs typeface="Century Schoolbook" charset="0"/>
              </a:rPr>
              <a:t> makes the the Zzz’ Mobile unique?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9154" y="2300032"/>
            <a:ext cx="82894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Schoolbook" charset="0"/>
                <a:ea typeface="Century Schoolbook" charset="0"/>
                <a:cs typeface="Century Schoolbook" charset="0"/>
              </a:rPr>
              <a:t>The Baby Mobile that Records your Voice…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9154" y="3213587"/>
            <a:ext cx="527067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</a:t>
            </a:r>
            <a:r>
              <a:rPr lang="en-US" sz="3200" b="1" dirty="0" smtClean="0"/>
              <a:t>Key Features:</a:t>
            </a:r>
          </a:p>
          <a:p>
            <a:endParaRPr lang="en-US" dirty="0" smtClean="0"/>
          </a:p>
          <a:p>
            <a:pPr fontAlgn="base">
              <a:buFont typeface="Wingdings" charset="2"/>
              <a:buChar char="ü"/>
            </a:pPr>
            <a:r>
              <a:rPr lang="en-US" sz="2400" dirty="0" smtClean="0"/>
              <a:t>Built-in voice recorder</a:t>
            </a:r>
          </a:p>
          <a:p>
            <a:pPr fontAlgn="base">
              <a:buFont typeface="Wingdings" charset="2"/>
              <a:buChar char="ü"/>
            </a:pPr>
            <a:r>
              <a:rPr lang="en-US" sz="2400" dirty="0" smtClean="0"/>
              <a:t>Bluetooth connectivity</a:t>
            </a:r>
          </a:p>
          <a:p>
            <a:pPr fontAlgn="base">
              <a:buFont typeface="Wingdings" charset="2"/>
              <a:buChar char="ü"/>
            </a:pPr>
            <a:r>
              <a:rPr lang="en-US" sz="2400" dirty="0" smtClean="0"/>
              <a:t>Smartphone app</a:t>
            </a:r>
          </a:p>
          <a:p>
            <a:pPr fontAlgn="base">
              <a:buFont typeface="Wingdings" charset="2"/>
              <a:buChar char="ü"/>
            </a:pPr>
            <a:r>
              <a:rPr lang="en-US" sz="2400" dirty="0" smtClean="0"/>
              <a:t>Preset melodies</a:t>
            </a:r>
          </a:p>
          <a:p>
            <a:pPr fontAlgn="base">
              <a:buFont typeface="Wingdings" charset="2"/>
              <a:buChar char="ü"/>
            </a:pPr>
            <a:r>
              <a:rPr lang="en-US" sz="2400" dirty="0" smtClean="0"/>
              <a:t>Transitions into music box</a:t>
            </a:r>
          </a:p>
          <a:p>
            <a:endParaRPr lang="en-US" sz="2000" dirty="0"/>
          </a:p>
        </p:txBody>
      </p:sp>
      <p:pic>
        <p:nvPicPr>
          <p:cNvPr id="7" name="Picture 2" descr="https://lh4.googleusercontent.com/2WbPZ_F29OYwJWKBlFL6DZ9cGF8L3gIlQnpGc_OnBV74iVF-RD6wDn8Cmop8xtrTPPVPxg4085uUch3Xp8iCp5EX4qYgvUV9EcAOZ1xPq6m7pV3buBhC90R9HDqqY3B19BeNjwKufM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10" y="2810067"/>
            <a:ext cx="4420662" cy="30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954157" y="203280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143515" y="3852629"/>
            <a:ext cx="1128489" cy="1980467"/>
            <a:chOff x="5854660" y="3685558"/>
            <a:chExt cx="1128489" cy="19804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0" y="3685558"/>
              <a:ext cx="1128489" cy="19804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594" y="3893575"/>
              <a:ext cx="781825" cy="138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0312"/>
            <a:ext cx="4397477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$250,076 To Make </a:t>
            </a:r>
            <a:r>
              <a:rPr lang="en-US" sz="4000" b="1" dirty="0" err="1">
                <a:latin typeface="Century Schoolbook" charset="0"/>
                <a:ea typeface="Century Schoolbook" charset="0"/>
                <a:cs typeface="Century Schoolbook" charset="0"/>
              </a:rPr>
              <a:t>Zzz</a:t>
            </a:r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’ Mobile A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27592"/>
              </p:ext>
            </p:extLst>
          </p:nvPr>
        </p:nvGraphicFramePr>
        <p:xfrm>
          <a:off x="5472544" y="940312"/>
          <a:ext cx="6179129" cy="5571384"/>
        </p:xfrm>
        <a:graphic>
          <a:graphicData uri="http://schemas.openxmlformats.org/drawingml/2006/table">
            <a:tbl>
              <a:tblPr/>
              <a:tblGrid>
                <a:gridCol w="1284872"/>
                <a:gridCol w="2404906"/>
                <a:gridCol w="1277414"/>
                <a:gridCol w="1211937"/>
              </a:tblGrid>
              <a:tr h="393119"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</a:t>
                      </a: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 Cost of Goods Produced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0" baseline="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311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kern="0" baseline="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kern="0" baseline="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Per Unit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Per Year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9311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Variable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Direct Materials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$ 9.67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$ 11,316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Direct Labor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$ 5.16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$ 6,041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row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Fixed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Indirect Materials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$ 1.43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$ 1,670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Indirect Labor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$ 0.43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$ 500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Mfg. Facilities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$ 1.43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$ 1,670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Mfg. Equipment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$ 38.20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$ 44,694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Mfg. IT 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$ 63.65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$ 73,305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Mfg. Utilities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$ 2.26</a:t>
                      </a:r>
                      <a:endParaRPr lang="en-US" sz="1800" b="1" kern="0" baseline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$ 2,650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Mfg. Insurance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$ 0.13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$ 150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kern="0" baseline="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Total Cost of Goods Produced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$136.92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0" baseline="0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$160,201</a:t>
                      </a:r>
                      <a:endParaRPr lang="en-US" sz="1800" b="1" kern="0" baseline="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83551" marR="83551" marT="83551" marB="83551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465119" y="13967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048" y="2828836"/>
            <a:ext cx="47640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Year 0 Start Up Costs</a:t>
            </a:r>
            <a:endParaRPr lang="en-US" sz="3200" b="1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Product Development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24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$ 7,500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Pre-Marketing Expenses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24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$ 82,375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Cost of Goods Produced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24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$ 160,201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2416918"/>
            <a:ext cx="446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NPV, IRR, &amp; Terminal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Value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50405" y="3396265"/>
            <a:ext cx="2663831" cy="2683766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97645" y="1503936"/>
            <a:ext cx="2663831" cy="2683766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1354" y="3413358"/>
            <a:ext cx="2663831" cy="2683766"/>
          </a:xfrm>
          <a:prstGeom prst="ellipse">
            <a:avLst/>
          </a:prstGeom>
          <a:solidFill>
            <a:srgbClr val="DF809F">
              <a:alpha val="60000"/>
            </a:srgbClr>
          </a:solidFill>
          <a:ln w="19050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IRR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40.84%</a:t>
            </a:r>
            <a:endParaRPr lang="en-US" sz="2800" b="1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97635" y="4288526"/>
            <a:ext cx="223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NPV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$1,060,128</a:t>
            </a:r>
            <a:endParaRPr lang="en-US" sz="2800" b="1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13597" y="2016907"/>
            <a:ext cx="22319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Terminal Value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$6,340,670</a:t>
            </a:r>
            <a:endParaRPr lang="en-US" sz="2800" b="1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Increasing Dividends Started From Year 5 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601546" y="3104764"/>
            <a:ext cx="1188334" cy="1462076"/>
          </a:xfrm>
          <a:custGeom>
            <a:avLst/>
            <a:gdLst>
              <a:gd name="connsiteX0" fmla="*/ 594167 w 1188334"/>
              <a:gd name="connsiteY0" fmla="*/ 0 h 1462076"/>
              <a:gd name="connsiteX1" fmla="*/ 1188334 w 1188334"/>
              <a:gd name="connsiteY1" fmla="*/ 594167 h 1462076"/>
              <a:gd name="connsiteX2" fmla="*/ 713912 w 1188334"/>
              <a:gd name="connsiteY2" fmla="*/ 1176263 h 1462076"/>
              <a:gd name="connsiteX3" fmla="*/ 710123 w 1188334"/>
              <a:gd name="connsiteY3" fmla="*/ 1176645 h 1462076"/>
              <a:gd name="connsiteX4" fmla="*/ 594166 w 1188334"/>
              <a:gd name="connsiteY4" fmla="*/ 1462076 h 1462076"/>
              <a:gd name="connsiteX5" fmla="*/ 478210 w 1188334"/>
              <a:gd name="connsiteY5" fmla="*/ 1176645 h 1462076"/>
              <a:gd name="connsiteX6" fmla="*/ 474422 w 1188334"/>
              <a:gd name="connsiteY6" fmla="*/ 1176263 h 1462076"/>
              <a:gd name="connsiteX7" fmla="*/ 0 w 1188334"/>
              <a:gd name="connsiteY7" fmla="*/ 594167 h 1462076"/>
              <a:gd name="connsiteX8" fmla="*/ 594167 w 1188334"/>
              <a:gd name="connsiteY8" fmla="*/ 0 h 146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334" h="1462076">
                <a:moveTo>
                  <a:pt x="594167" y="0"/>
                </a:moveTo>
                <a:cubicBezTo>
                  <a:pt x="922316" y="0"/>
                  <a:pt x="1188334" y="266018"/>
                  <a:pt x="1188334" y="594167"/>
                </a:cubicBezTo>
                <a:cubicBezTo>
                  <a:pt x="1188334" y="881298"/>
                  <a:pt x="984664" y="1120859"/>
                  <a:pt x="713912" y="1176263"/>
                </a:cubicBezTo>
                <a:lnTo>
                  <a:pt x="710123" y="1176645"/>
                </a:lnTo>
                <a:lnTo>
                  <a:pt x="594166" y="1462076"/>
                </a:lnTo>
                <a:lnTo>
                  <a:pt x="478210" y="1176645"/>
                </a:lnTo>
                <a:lnTo>
                  <a:pt x="474422" y="1176263"/>
                </a:lnTo>
                <a:cubicBezTo>
                  <a:pt x="203670" y="1120859"/>
                  <a:pt x="0" y="881298"/>
                  <a:pt x="0" y="594167"/>
                </a:cubicBezTo>
                <a:cubicBezTo>
                  <a:pt x="0" y="266018"/>
                  <a:pt x="266018" y="0"/>
                  <a:pt x="5941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320040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$997k</a:t>
            </a:r>
            <a:endParaRPr lang="en-US" sz="28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085203" y="2852738"/>
            <a:ext cx="1440362" cy="1714103"/>
          </a:xfrm>
          <a:custGeom>
            <a:avLst/>
            <a:gdLst>
              <a:gd name="connsiteX0" fmla="*/ 720181 w 1440362"/>
              <a:gd name="connsiteY0" fmla="*/ 0 h 1714103"/>
              <a:gd name="connsiteX1" fmla="*/ 1440362 w 1440362"/>
              <a:gd name="connsiteY1" fmla="*/ 720181 h 1714103"/>
              <a:gd name="connsiteX2" fmla="*/ 865323 w 1440362"/>
              <a:gd name="connsiteY2" fmla="*/ 1425731 h 1714103"/>
              <a:gd name="connsiteX3" fmla="*/ 836137 w 1440362"/>
              <a:gd name="connsiteY3" fmla="*/ 1428673 h 1714103"/>
              <a:gd name="connsiteX4" fmla="*/ 720181 w 1440362"/>
              <a:gd name="connsiteY4" fmla="*/ 1714103 h 1714103"/>
              <a:gd name="connsiteX5" fmla="*/ 604225 w 1440362"/>
              <a:gd name="connsiteY5" fmla="*/ 1428673 h 1714103"/>
              <a:gd name="connsiteX6" fmla="*/ 575040 w 1440362"/>
              <a:gd name="connsiteY6" fmla="*/ 1425731 h 1714103"/>
              <a:gd name="connsiteX7" fmla="*/ 0 w 1440362"/>
              <a:gd name="connsiteY7" fmla="*/ 720181 h 1714103"/>
              <a:gd name="connsiteX8" fmla="*/ 720181 w 1440362"/>
              <a:gd name="connsiteY8" fmla="*/ 0 h 171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362" h="1714103">
                <a:moveTo>
                  <a:pt x="720181" y="0"/>
                </a:moveTo>
                <a:cubicBezTo>
                  <a:pt x="1117926" y="0"/>
                  <a:pt x="1440362" y="322436"/>
                  <a:pt x="1440362" y="720181"/>
                </a:cubicBezTo>
                <a:cubicBezTo>
                  <a:pt x="1440362" y="1068208"/>
                  <a:pt x="1193497" y="1358576"/>
                  <a:pt x="865323" y="1425731"/>
                </a:cubicBezTo>
                <a:lnTo>
                  <a:pt x="836137" y="1428673"/>
                </a:lnTo>
                <a:lnTo>
                  <a:pt x="720181" y="1714103"/>
                </a:lnTo>
                <a:lnTo>
                  <a:pt x="604225" y="1428673"/>
                </a:lnTo>
                <a:lnTo>
                  <a:pt x="575040" y="1425731"/>
                </a:lnTo>
                <a:cubicBezTo>
                  <a:pt x="246865" y="1358576"/>
                  <a:pt x="0" y="1068208"/>
                  <a:pt x="0" y="720181"/>
                </a:cubicBezTo>
                <a:cubicBezTo>
                  <a:pt x="0" y="322436"/>
                  <a:pt x="322436" y="0"/>
                  <a:pt x="720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320040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$1.08m</a:t>
            </a:r>
            <a:endParaRPr lang="en-US" sz="28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820889" y="2477960"/>
            <a:ext cx="1815140" cy="2088881"/>
          </a:xfrm>
          <a:custGeom>
            <a:avLst/>
            <a:gdLst>
              <a:gd name="connsiteX0" fmla="*/ 907570 w 1815140"/>
              <a:gd name="connsiteY0" fmla="*/ 0 h 2088881"/>
              <a:gd name="connsiteX1" fmla="*/ 1815140 w 1815140"/>
              <a:gd name="connsiteY1" fmla="*/ 907570 h 2088881"/>
              <a:gd name="connsiteX2" fmla="*/ 1090477 w 1815140"/>
              <a:gd name="connsiteY2" fmla="*/ 1796702 h 2088881"/>
              <a:gd name="connsiteX3" fmla="*/ 1022023 w 1815140"/>
              <a:gd name="connsiteY3" fmla="*/ 1807149 h 2088881"/>
              <a:gd name="connsiteX4" fmla="*/ 907569 w 1815140"/>
              <a:gd name="connsiteY4" fmla="*/ 2088881 h 2088881"/>
              <a:gd name="connsiteX5" fmla="*/ 793115 w 1815140"/>
              <a:gd name="connsiteY5" fmla="*/ 1807149 h 2088881"/>
              <a:gd name="connsiteX6" fmla="*/ 724663 w 1815140"/>
              <a:gd name="connsiteY6" fmla="*/ 1796702 h 2088881"/>
              <a:gd name="connsiteX7" fmla="*/ 0 w 1815140"/>
              <a:gd name="connsiteY7" fmla="*/ 907570 h 2088881"/>
              <a:gd name="connsiteX8" fmla="*/ 907570 w 1815140"/>
              <a:gd name="connsiteY8" fmla="*/ 0 h 208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140" h="2088881">
                <a:moveTo>
                  <a:pt x="907570" y="0"/>
                </a:moveTo>
                <a:cubicBezTo>
                  <a:pt x="1408807" y="0"/>
                  <a:pt x="1815140" y="406333"/>
                  <a:pt x="1815140" y="907570"/>
                </a:cubicBezTo>
                <a:cubicBezTo>
                  <a:pt x="1815140" y="1346152"/>
                  <a:pt x="1504042" y="1712074"/>
                  <a:pt x="1090477" y="1796702"/>
                </a:cubicBezTo>
                <a:lnTo>
                  <a:pt x="1022023" y="1807149"/>
                </a:lnTo>
                <a:lnTo>
                  <a:pt x="907569" y="2088881"/>
                </a:lnTo>
                <a:lnTo>
                  <a:pt x="793115" y="1807149"/>
                </a:lnTo>
                <a:lnTo>
                  <a:pt x="724663" y="1796702"/>
                </a:lnTo>
                <a:cubicBezTo>
                  <a:pt x="311099" y="1712074"/>
                  <a:pt x="0" y="1346152"/>
                  <a:pt x="0" y="907570"/>
                </a:cubicBezTo>
                <a:cubicBezTo>
                  <a:pt x="0" y="406333"/>
                  <a:pt x="406333" y="0"/>
                  <a:pt x="907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320040" rtlCol="0" anchor="ctr">
            <a:no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$1.17m</a:t>
            </a:r>
            <a:endParaRPr lang="en-US" sz="36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931353" y="1916831"/>
            <a:ext cx="2376266" cy="2650008"/>
          </a:xfrm>
          <a:custGeom>
            <a:avLst/>
            <a:gdLst>
              <a:gd name="connsiteX0" fmla="*/ 1188133 w 2376266"/>
              <a:gd name="connsiteY0" fmla="*/ 0 h 2650008"/>
              <a:gd name="connsiteX1" fmla="*/ 2376266 w 2376266"/>
              <a:gd name="connsiteY1" fmla="*/ 1188133 h 2650008"/>
              <a:gd name="connsiteX2" fmla="*/ 1309613 w 2376266"/>
              <a:gd name="connsiteY2" fmla="*/ 2370132 h 2650008"/>
              <a:gd name="connsiteX3" fmla="*/ 1301669 w 2376266"/>
              <a:gd name="connsiteY3" fmla="*/ 2370533 h 2650008"/>
              <a:gd name="connsiteX4" fmla="*/ 1188132 w 2376266"/>
              <a:gd name="connsiteY4" fmla="*/ 2650008 h 2650008"/>
              <a:gd name="connsiteX5" fmla="*/ 1074596 w 2376266"/>
              <a:gd name="connsiteY5" fmla="*/ 2370533 h 2650008"/>
              <a:gd name="connsiteX6" fmla="*/ 1066653 w 2376266"/>
              <a:gd name="connsiteY6" fmla="*/ 2370132 h 2650008"/>
              <a:gd name="connsiteX7" fmla="*/ 0 w 2376266"/>
              <a:gd name="connsiteY7" fmla="*/ 1188133 h 2650008"/>
              <a:gd name="connsiteX8" fmla="*/ 1188133 w 2376266"/>
              <a:gd name="connsiteY8" fmla="*/ 0 h 265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6" h="2650008">
                <a:moveTo>
                  <a:pt x="1188133" y="0"/>
                </a:moveTo>
                <a:cubicBezTo>
                  <a:pt x="1844321" y="0"/>
                  <a:pt x="2376266" y="531945"/>
                  <a:pt x="2376266" y="1188133"/>
                </a:cubicBezTo>
                <a:cubicBezTo>
                  <a:pt x="2376266" y="1803309"/>
                  <a:pt x="1908736" y="2309288"/>
                  <a:pt x="1309613" y="2370132"/>
                </a:cubicBezTo>
                <a:lnTo>
                  <a:pt x="1301669" y="2370533"/>
                </a:lnTo>
                <a:lnTo>
                  <a:pt x="1188132" y="2650008"/>
                </a:lnTo>
                <a:lnTo>
                  <a:pt x="1074596" y="2370533"/>
                </a:lnTo>
                <a:lnTo>
                  <a:pt x="1066653" y="2370132"/>
                </a:lnTo>
                <a:cubicBezTo>
                  <a:pt x="467530" y="2309288"/>
                  <a:pt x="0" y="1803309"/>
                  <a:pt x="0" y="1188133"/>
                </a:cubicBezTo>
                <a:cubicBezTo>
                  <a:pt x="0" y="531945"/>
                  <a:pt x="531945" y="0"/>
                  <a:pt x="11881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320040" rtlCol="0" anchor="ctr">
            <a:no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$1.25m</a:t>
            </a:r>
            <a:endParaRPr lang="en-US" sz="44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2725" y="4803541"/>
            <a:ext cx="1565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6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30409" y="4803541"/>
            <a:ext cx="1349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Year</a:t>
            </a:r>
            <a:r>
              <a:rPr lang="fr-FR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7 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53484" y="4803541"/>
            <a:ext cx="1349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n-NO" sz="2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Year</a:t>
            </a:r>
            <a:r>
              <a:rPr lang="nn-NO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8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61400" y="4803542"/>
            <a:ext cx="1349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9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 useBgFill="1">
        <p:nvSpPr>
          <p:cNvPr id="11" name="Oval 10"/>
          <p:cNvSpPr/>
          <p:nvPr/>
        </p:nvSpPr>
        <p:spPr>
          <a:xfrm>
            <a:off x="3132805" y="4599328"/>
            <a:ext cx="125816" cy="125816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38441" y="4662236"/>
            <a:ext cx="1494364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Oval 12"/>
          <p:cNvSpPr/>
          <p:nvPr/>
        </p:nvSpPr>
        <p:spPr>
          <a:xfrm>
            <a:off x="4742476" y="4599328"/>
            <a:ext cx="125816" cy="125816"/>
          </a:xfrm>
          <a:prstGeom prst="ellipse">
            <a:avLst/>
          </a:prstGeom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258623" y="4662236"/>
            <a:ext cx="148385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Oval 14"/>
          <p:cNvSpPr/>
          <p:nvPr/>
        </p:nvSpPr>
        <p:spPr>
          <a:xfrm>
            <a:off x="6665551" y="4599328"/>
            <a:ext cx="125816" cy="125816"/>
          </a:xfrm>
          <a:prstGeom prst="ellipse">
            <a:avLst/>
          </a:prstGeom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868292" y="4662236"/>
            <a:ext cx="1797258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Oval 16"/>
          <p:cNvSpPr/>
          <p:nvPr/>
        </p:nvSpPr>
        <p:spPr>
          <a:xfrm>
            <a:off x="9056578" y="4599328"/>
            <a:ext cx="125816" cy="125816"/>
          </a:xfrm>
          <a:prstGeom prst="ellipse">
            <a:avLst/>
          </a:prstGeom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6791368" y="4662236"/>
            <a:ext cx="2265211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1271016" y="3547873"/>
            <a:ext cx="948321" cy="1068644"/>
          </a:xfrm>
          <a:custGeom>
            <a:avLst/>
            <a:gdLst>
              <a:gd name="connsiteX0" fmla="*/ 594167 w 1188334"/>
              <a:gd name="connsiteY0" fmla="*/ 0 h 1462076"/>
              <a:gd name="connsiteX1" fmla="*/ 1188334 w 1188334"/>
              <a:gd name="connsiteY1" fmla="*/ 594167 h 1462076"/>
              <a:gd name="connsiteX2" fmla="*/ 713912 w 1188334"/>
              <a:gd name="connsiteY2" fmla="*/ 1176263 h 1462076"/>
              <a:gd name="connsiteX3" fmla="*/ 710123 w 1188334"/>
              <a:gd name="connsiteY3" fmla="*/ 1176645 h 1462076"/>
              <a:gd name="connsiteX4" fmla="*/ 594166 w 1188334"/>
              <a:gd name="connsiteY4" fmla="*/ 1462076 h 1462076"/>
              <a:gd name="connsiteX5" fmla="*/ 478210 w 1188334"/>
              <a:gd name="connsiteY5" fmla="*/ 1176645 h 1462076"/>
              <a:gd name="connsiteX6" fmla="*/ 474422 w 1188334"/>
              <a:gd name="connsiteY6" fmla="*/ 1176263 h 1462076"/>
              <a:gd name="connsiteX7" fmla="*/ 0 w 1188334"/>
              <a:gd name="connsiteY7" fmla="*/ 594167 h 1462076"/>
              <a:gd name="connsiteX8" fmla="*/ 594167 w 1188334"/>
              <a:gd name="connsiteY8" fmla="*/ 0 h 146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334" h="1462076">
                <a:moveTo>
                  <a:pt x="594167" y="0"/>
                </a:moveTo>
                <a:cubicBezTo>
                  <a:pt x="922316" y="0"/>
                  <a:pt x="1188334" y="266018"/>
                  <a:pt x="1188334" y="594167"/>
                </a:cubicBezTo>
                <a:cubicBezTo>
                  <a:pt x="1188334" y="881298"/>
                  <a:pt x="984664" y="1120859"/>
                  <a:pt x="713912" y="1176263"/>
                </a:cubicBezTo>
                <a:lnTo>
                  <a:pt x="710123" y="1176645"/>
                </a:lnTo>
                <a:lnTo>
                  <a:pt x="594166" y="1462076"/>
                </a:lnTo>
                <a:lnTo>
                  <a:pt x="478210" y="1176645"/>
                </a:lnTo>
                <a:lnTo>
                  <a:pt x="474422" y="1176263"/>
                </a:lnTo>
                <a:cubicBezTo>
                  <a:pt x="203670" y="1120859"/>
                  <a:pt x="0" y="881298"/>
                  <a:pt x="0" y="594167"/>
                </a:cubicBezTo>
                <a:cubicBezTo>
                  <a:pt x="0" y="266018"/>
                  <a:pt x="266018" y="0"/>
                  <a:pt x="5941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320040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$241k</a:t>
            </a:r>
            <a:endParaRPr lang="en-US" sz="20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" y="4809823"/>
            <a:ext cx="1565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5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11164" y="5326741"/>
            <a:ext cx="62648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Schoolbook" charset="0"/>
                <a:ea typeface="Century Schoolbook" charset="0"/>
                <a:cs typeface="Century Schoolbook" charset="0"/>
              </a:rPr>
              <a:t>Projected Schedule of Dividends</a:t>
            </a:r>
            <a:endParaRPr lang="en-US" sz="28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 useBgFill="1">
        <p:nvSpPr>
          <p:cNvPr id="27" name="Oval 26"/>
          <p:cNvSpPr/>
          <p:nvPr/>
        </p:nvSpPr>
        <p:spPr>
          <a:xfrm>
            <a:off x="1694149" y="4614568"/>
            <a:ext cx="125816" cy="125816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838200" y="169068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3" grpId="0" animBg="1"/>
      <p:bldP spid="15" grpId="0" animBg="1"/>
      <p:bldP spid="17" grpId="0" animBg="1"/>
      <p:bldP spid="19" grpId="0" animBg="1"/>
      <p:bldP spid="20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What Risks Will We Face?</a:t>
            </a:r>
            <a:b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Breakeven by Year 4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52702"/>
              </p:ext>
            </p:extLst>
          </p:nvPr>
        </p:nvGraphicFramePr>
        <p:xfrm>
          <a:off x="316616" y="1690688"/>
          <a:ext cx="11037183" cy="4672880"/>
        </p:xfrm>
        <a:graphic>
          <a:graphicData uri="http://schemas.openxmlformats.org/drawingml/2006/table">
            <a:tbl>
              <a:tblPr/>
              <a:tblGrid>
                <a:gridCol w="2954941"/>
                <a:gridCol w="1577687"/>
                <a:gridCol w="1551374"/>
                <a:gridCol w="1616793"/>
                <a:gridCol w="1700904"/>
                <a:gridCol w="1635484"/>
              </a:tblGrid>
              <a:tr h="619827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 </a:t>
                      </a: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1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2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3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4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Year 5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198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Units Sold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14,549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23,499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44,903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65,333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162,830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8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Revenue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$530,898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$847,937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$1,592,787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$2,249,920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$5,248,946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Break Even Units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39,783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43,324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52,847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57736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90904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Break Even Revenue</a:t>
                      </a:r>
                      <a:endParaRPr lang="en-US" sz="200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$1,451,630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$1,563,306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$1,874,555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$1,988,278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2,930,357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Margin of Safety (U)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(25,233)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(19,825)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(7,943)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7,598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71,926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5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Margin of Safety (%)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</a:t>
                      </a:r>
                      <a:r>
                        <a:rPr lang="en-US" sz="2000" b="0" i="0" u="none" strike="noStrike" dirty="0" smtClean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63.43%)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</a:t>
                      </a:r>
                      <a:r>
                        <a:rPr lang="en-US" sz="2000" b="0" i="0" u="none" strike="noStrike" dirty="0" smtClean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45.76%)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</a:t>
                      </a:r>
                      <a:r>
                        <a:rPr lang="en-US" sz="2000" b="0" i="0" u="none" strike="noStrike" dirty="0" smtClean="0">
                          <a:solidFill>
                            <a:srgbClr val="EB609E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15.03%)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13.16%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79.12%</a:t>
                      </a:r>
                      <a:endParaRPr lang="en-US" sz="2000" dirty="0">
                        <a:effectLst/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114052" marR="114052" marT="114052" marB="114052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990722" y="1561169"/>
            <a:ext cx="5415020" cy="941476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sz="2200" b="1" dirty="0" smtClean="0"/>
              <a:t>The key to surviving this risk:</a:t>
            </a:r>
          </a:p>
          <a:p>
            <a:pPr>
              <a:lnSpc>
                <a:spcPct val="89000"/>
              </a:lnSpc>
            </a:pPr>
            <a:r>
              <a:rPr lang="en-US" sz="2000" dirty="0"/>
              <a:t>-</a:t>
            </a:r>
            <a:r>
              <a:rPr lang="en-US" sz="2000" dirty="0" smtClean="0"/>
              <a:t>Increasing marketing </a:t>
            </a:r>
            <a:r>
              <a:rPr lang="en-US" sz="2000" dirty="0"/>
              <a:t>e</a:t>
            </a:r>
            <a:r>
              <a:rPr lang="en-US" sz="2000" dirty="0" smtClean="0"/>
              <a:t>xpenses by 100K in Year 3</a:t>
            </a:r>
          </a:p>
          <a:p>
            <a:pPr>
              <a:lnSpc>
                <a:spcPct val="89000"/>
              </a:lnSpc>
            </a:pPr>
            <a:r>
              <a:rPr lang="en-US" sz="2000" dirty="0" smtClean="0"/>
              <a:t>-Implement new training programs for sales force</a:t>
            </a:r>
            <a:endParaRPr lang="en-US" sz="2000" dirty="0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Risk 1: Loss to Competition 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pic>
        <p:nvPicPr>
          <p:cNvPr id="61" name="Picture 2" descr="https://lh5.googleusercontent.com/y7yViJaEqfGEtUAkLs4Lxw4Sb1pRuy-toP9284Uvwmd_xcJyEOlZ7DkmJg6QotDVp8D7lFJg2n3POzzZAiN9Dov9G2oO-It79YHGNnjaGt6LALyCSr6vZfD_lCpHUbEr8AHS5UOIJ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60" y="5443576"/>
            <a:ext cx="2132818" cy="77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lh4.googleusercontent.com/T2eTHbvZurdajTXM71OY8xo_vw_yzrSK9L_wxBK4MZhAbpv-q2Ciw0rB7ZGRRq5K1vCrSgCeZ-_Y4fhHFbTDlsxebXS_1hQVe0D5oMtMfTSL0CQVqD9B3ULo3RZcgbgCGk63psKOLB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74" y="4146819"/>
            <a:ext cx="1362891" cy="13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/>
          <p:cNvGrpSpPr/>
          <p:nvPr/>
        </p:nvGrpSpPr>
        <p:grpSpPr>
          <a:xfrm>
            <a:off x="4814130" y="3311814"/>
            <a:ext cx="1511044" cy="1467302"/>
            <a:chOff x="3994149" y="2298699"/>
            <a:chExt cx="1018542" cy="1018542"/>
          </a:xfrm>
        </p:grpSpPr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994149" y="2298699"/>
              <a:ext cx="1018542" cy="1018542"/>
            </a:xfrm>
            <a:prstGeom prst="ellipse">
              <a:avLst/>
            </a:prstGeom>
            <a:solidFill>
              <a:schemeClr val="accent3">
                <a:alpha val="91000"/>
              </a:schemeClr>
            </a:solidFill>
            <a:ln w="952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244342" y="2545759"/>
              <a:ext cx="518158" cy="524424"/>
              <a:chOff x="4525886" y="4183659"/>
              <a:chExt cx="558217" cy="564967"/>
            </a:xfrm>
          </p:grpSpPr>
          <p:sp>
            <p:nvSpPr>
              <p:cNvPr id="70" name="Oval 55"/>
              <p:cNvSpPr>
                <a:spLocks noChangeArrowheads="1"/>
              </p:cNvSpPr>
              <p:nvPr/>
            </p:nvSpPr>
            <p:spPr bwMode="auto">
              <a:xfrm>
                <a:off x="4525886" y="4387874"/>
                <a:ext cx="324888" cy="110546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6"/>
              <p:cNvSpPr>
                <a:spLocks/>
              </p:cNvSpPr>
              <p:nvPr/>
            </p:nvSpPr>
            <p:spPr bwMode="auto">
              <a:xfrm>
                <a:off x="4525886" y="4443569"/>
                <a:ext cx="324888" cy="305057"/>
              </a:xfrm>
              <a:custGeom>
                <a:avLst/>
                <a:gdLst>
                  <a:gd name="T0" fmla="*/ 326 w 326"/>
                  <a:gd name="T1" fmla="*/ 0 h 306"/>
                  <a:gd name="T2" fmla="*/ 326 w 326"/>
                  <a:gd name="T3" fmla="*/ 250 h 306"/>
                  <a:gd name="T4" fmla="*/ 163 w 326"/>
                  <a:gd name="T5" fmla="*/ 306 h 306"/>
                  <a:gd name="T6" fmla="*/ 0 w 326"/>
                  <a:gd name="T7" fmla="*/ 250 h 306"/>
                  <a:gd name="T8" fmla="*/ 0 w 326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306">
                    <a:moveTo>
                      <a:pt x="326" y="0"/>
                    </a:move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6" y="281"/>
                      <a:pt x="253" y="306"/>
                      <a:pt x="163" y="306"/>
                    </a:cubicBezTo>
                    <a:cubicBezTo>
                      <a:pt x="73" y="306"/>
                      <a:pt x="0" y="281"/>
                      <a:pt x="0" y="25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7"/>
              <p:cNvSpPr>
                <a:spLocks/>
              </p:cNvSpPr>
              <p:nvPr/>
            </p:nvSpPr>
            <p:spPr bwMode="auto">
              <a:xfrm>
                <a:off x="4525886" y="4612342"/>
                <a:ext cx="324888" cy="55695"/>
              </a:xfrm>
              <a:custGeom>
                <a:avLst/>
                <a:gdLst>
                  <a:gd name="T0" fmla="*/ 326 w 326"/>
                  <a:gd name="T1" fmla="*/ 0 h 56"/>
                  <a:gd name="T2" fmla="*/ 163 w 326"/>
                  <a:gd name="T3" fmla="*/ 56 h 56"/>
                  <a:gd name="T4" fmla="*/ 0 w 326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6">
                    <a:moveTo>
                      <a:pt x="326" y="0"/>
                    </a:moveTo>
                    <a:cubicBezTo>
                      <a:pt x="326" y="31"/>
                      <a:pt x="253" y="56"/>
                      <a:pt x="163" y="56"/>
                    </a:cubicBezTo>
                    <a:cubicBezTo>
                      <a:pt x="73" y="56"/>
                      <a:pt x="0" y="3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8"/>
              <p:cNvSpPr>
                <a:spLocks/>
              </p:cNvSpPr>
              <p:nvPr/>
            </p:nvSpPr>
            <p:spPr bwMode="auto">
              <a:xfrm>
                <a:off x="4525886" y="4532597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59"/>
              <p:cNvSpPr>
                <a:spLocks noChangeArrowheads="1"/>
              </p:cNvSpPr>
              <p:nvPr/>
            </p:nvSpPr>
            <p:spPr bwMode="auto">
              <a:xfrm>
                <a:off x="4759215" y="4183659"/>
                <a:ext cx="324888" cy="109702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 flipV="1">
                <a:off x="4759215" y="4238510"/>
                <a:ext cx="0" cy="155271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1"/>
              <p:cNvSpPr>
                <a:spLocks/>
              </p:cNvSpPr>
              <p:nvPr/>
            </p:nvSpPr>
            <p:spPr bwMode="auto">
              <a:xfrm>
                <a:off x="4850774" y="4238510"/>
                <a:ext cx="233329" cy="400414"/>
              </a:xfrm>
              <a:custGeom>
                <a:avLst/>
                <a:gdLst>
                  <a:gd name="T0" fmla="*/ 234 w 234"/>
                  <a:gd name="T1" fmla="*/ 0 h 402"/>
                  <a:gd name="T2" fmla="*/ 234 w 234"/>
                  <a:gd name="T3" fmla="*/ 347 h 402"/>
                  <a:gd name="T4" fmla="*/ 71 w 234"/>
                  <a:gd name="T5" fmla="*/ 402 h 402"/>
                  <a:gd name="T6" fmla="*/ 0 w 234"/>
                  <a:gd name="T7" fmla="*/ 39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402">
                    <a:moveTo>
                      <a:pt x="234" y="0"/>
                    </a:moveTo>
                    <a:cubicBezTo>
                      <a:pt x="234" y="347"/>
                      <a:pt x="234" y="347"/>
                      <a:pt x="234" y="347"/>
                    </a:cubicBezTo>
                    <a:cubicBezTo>
                      <a:pt x="234" y="377"/>
                      <a:pt x="161" y="402"/>
                      <a:pt x="71" y="402"/>
                    </a:cubicBezTo>
                    <a:cubicBezTo>
                      <a:pt x="46" y="402"/>
                      <a:pt x="22" y="400"/>
                      <a:pt x="0" y="39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2"/>
              <p:cNvSpPr>
                <a:spLocks/>
              </p:cNvSpPr>
              <p:nvPr/>
            </p:nvSpPr>
            <p:spPr bwMode="auto">
              <a:xfrm>
                <a:off x="4850774" y="4503483"/>
                <a:ext cx="233329" cy="54851"/>
              </a:xfrm>
              <a:custGeom>
                <a:avLst/>
                <a:gdLst>
                  <a:gd name="T0" fmla="*/ 234 w 234"/>
                  <a:gd name="T1" fmla="*/ 0 h 55"/>
                  <a:gd name="T2" fmla="*/ 71 w 234"/>
                  <a:gd name="T3" fmla="*/ 55 h 55"/>
                  <a:gd name="T4" fmla="*/ 0 w 234"/>
                  <a:gd name="T5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5">
                    <a:moveTo>
                      <a:pt x="234" y="0"/>
                    </a:moveTo>
                    <a:cubicBezTo>
                      <a:pt x="234" y="30"/>
                      <a:pt x="161" y="55"/>
                      <a:pt x="71" y="55"/>
                    </a:cubicBezTo>
                    <a:cubicBezTo>
                      <a:pt x="46" y="55"/>
                      <a:pt x="22" y="53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63"/>
              <p:cNvSpPr>
                <a:spLocks/>
              </p:cNvSpPr>
              <p:nvPr/>
            </p:nvSpPr>
            <p:spPr bwMode="auto">
              <a:xfrm>
                <a:off x="4850774" y="4417831"/>
                <a:ext cx="233329" cy="55695"/>
              </a:xfrm>
              <a:custGeom>
                <a:avLst/>
                <a:gdLst>
                  <a:gd name="T0" fmla="*/ 234 w 234"/>
                  <a:gd name="T1" fmla="*/ 0 h 56"/>
                  <a:gd name="T2" fmla="*/ 71 w 234"/>
                  <a:gd name="T3" fmla="*/ 56 h 56"/>
                  <a:gd name="T4" fmla="*/ 0 w 234"/>
                  <a:gd name="T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6">
                    <a:moveTo>
                      <a:pt x="234" y="0"/>
                    </a:moveTo>
                    <a:cubicBezTo>
                      <a:pt x="234" y="31"/>
                      <a:pt x="161" y="56"/>
                      <a:pt x="71" y="56"/>
                    </a:cubicBezTo>
                    <a:cubicBezTo>
                      <a:pt x="46" y="56"/>
                      <a:pt x="22" y="54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4"/>
              <p:cNvSpPr>
                <a:spLocks/>
              </p:cNvSpPr>
              <p:nvPr/>
            </p:nvSpPr>
            <p:spPr bwMode="auto">
              <a:xfrm>
                <a:off x="4759215" y="4333023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1" name="Oval 80"/>
          <p:cNvSpPr>
            <a:spLocks noChangeAspect="1"/>
          </p:cNvSpPr>
          <p:nvPr/>
        </p:nvSpPr>
        <p:spPr>
          <a:xfrm>
            <a:off x="2784819" y="3929632"/>
            <a:ext cx="1479263" cy="1508059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A3BB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967217" y="1820378"/>
            <a:ext cx="1534110" cy="1486354"/>
          </a:xfrm>
          <a:prstGeom prst="ellipse">
            <a:avLst/>
          </a:prstGeom>
          <a:solidFill>
            <a:schemeClr val="accent5">
              <a:alpha val="91000"/>
            </a:schemeClr>
          </a:solidFill>
          <a:ln w="9525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846845" y="4669822"/>
            <a:ext cx="1464214" cy="1448268"/>
          </a:xfrm>
          <a:prstGeom prst="ellipse">
            <a:avLst/>
          </a:prstGeom>
          <a:solidFill>
            <a:schemeClr val="accent1">
              <a:alpha val="91000"/>
            </a:schemeClr>
          </a:solidFill>
          <a:ln w="952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647906" y="6066995"/>
            <a:ext cx="2705792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Increase Competition Adjustment Respectively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3494812" y="5532494"/>
            <a:ext cx="2298538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Third Most Sensitive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5271255" y="4802339"/>
            <a:ext cx="3168740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25% Risk Probability</a:t>
            </a:r>
          </a:p>
          <a:p>
            <a:pPr>
              <a:lnSpc>
                <a:spcPct val="89000"/>
              </a:lnSpc>
            </a:pPr>
            <a:r>
              <a:rPr lang="en-US" dirty="0" smtClean="0"/>
              <a:t>Largest Distribution for NPV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609068" y="4158470"/>
            <a:ext cx="2298538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Mitigation Strategies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387186" y="3321146"/>
            <a:ext cx="2298538" cy="736099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Maintain a positive NPV: $600K</a:t>
            </a:r>
          </a:p>
          <a:p>
            <a:pPr>
              <a:lnSpc>
                <a:spcPct val="89000"/>
              </a:lnSpc>
            </a:pPr>
            <a:endParaRPr lang="en-US" sz="1100" dirty="0"/>
          </a:p>
        </p:txBody>
      </p:sp>
      <p:sp>
        <p:nvSpPr>
          <p:cNvPr id="104" name="Oval 103"/>
          <p:cNvSpPr/>
          <p:nvPr/>
        </p:nvSpPr>
        <p:spPr>
          <a:xfrm>
            <a:off x="990722" y="4669822"/>
            <a:ext cx="440679" cy="4497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01</a:t>
            </a:r>
          </a:p>
        </p:txBody>
      </p:sp>
      <p:sp>
        <p:nvSpPr>
          <p:cNvPr id="105" name="Oval 104"/>
          <p:cNvSpPr/>
          <p:nvPr/>
        </p:nvSpPr>
        <p:spPr>
          <a:xfrm>
            <a:off x="2771475" y="4018251"/>
            <a:ext cx="440679" cy="449735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02</a:t>
            </a:r>
          </a:p>
        </p:txBody>
      </p:sp>
      <p:sp>
        <p:nvSpPr>
          <p:cNvPr id="106" name="Oval 105"/>
          <p:cNvSpPr/>
          <p:nvPr/>
        </p:nvSpPr>
        <p:spPr>
          <a:xfrm>
            <a:off x="4806390" y="3355605"/>
            <a:ext cx="571221" cy="55468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03</a:t>
            </a:r>
          </a:p>
        </p:txBody>
      </p:sp>
      <p:sp>
        <p:nvSpPr>
          <p:cNvPr id="107" name="Oval 106"/>
          <p:cNvSpPr/>
          <p:nvPr/>
        </p:nvSpPr>
        <p:spPr>
          <a:xfrm>
            <a:off x="8944072" y="1897583"/>
            <a:ext cx="579940" cy="5618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05</a:t>
            </a: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6899732" y="2660500"/>
            <a:ext cx="1540263" cy="1490498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846656" y="2703409"/>
            <a:ext cx="582266" cy="563456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04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2357802" y="5032635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353698" y="4350436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6405742" y="3620281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477414" y="2903862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Freeform 100"/>
          <p:cNvSpPr>
            <a:spLocks noEditPoints="1"/>
          </p:cNvSpPr>
          <p:nvPr/>
        </p:nvSpPr>
        <p:spPr bwMode="auto">
          <a:xfrm>
            <a:off x="7269195" y="3025681"/>
            <a:ext cx="917337" cy="835837"/>
          </a:xfrm>
          <a:custGeom>
            <a:avLst/>
            <a:gdLst>
              <a:gd name="T0" fmla="*/ 387 w 759"/>
              <a:gd name="T1" fmla="*/ 56 h 705"/>
              <a:gd name="T2" fmla="*/ 387 w 759"/>
              <a:gd name="T3" fmla="*/ 7 h 705"/>
              <a:gd name="T4" fmla="*/ 380 w 759"/>
              <a:gd name="T5" fmla="*/ 0 h 705"/>
              <a:gd name="T6" fmla="*/ 373 w 759"/>
              <a:gd name="T7" fmla="*/ 7 h 705"/>
              <a:gd name="T8" fmla="*/ 373 w 759"/>
              <a:gd name="T9" fmla="*/ 56 h 705"/>
              <a:gd name="T10" fmla="*/ 0 w 759"/>
              <a:gd name="T11" fmla="*/ 404 h 705"/>
              <a:gd name="T12" fmla="*/ 0 w 759"/>
              <a:gd name="T13" fmla="*/ 405 h 705"/>
              <a:gd name="T14" fmla="*/ 5 w 759"/>
              <a:gd name="T15" fmla="*/ 411 h 705"/>
              <a:gd name="T16" fmla="*/ 13 w 759"/>
              <a:gd name="T17" fmla="*/ 409 h 705"/>
              <a:gd name="T18" fmla="*/ 131 w 759"/>
              <a:gd name="T19" fmla="*/ 346 h 705"/>
              <a:gd name="T20" fmla="*/ 250 w 759"/>
              <a:gd name="T21" fmla="*/ 409 h 705"/>
              <a:gd name="T22" fmla="*/ 261 w 759"/>
              <a:gd name="T23" fmla="*/ 409 h 705"/>
              <a:gd name="T24" fmla="*/ 373 w 759"/>
              <a:gd name="T25" fmla="*/ 346 h 705"/>
              <a:gd name="T26" fmla="*/ 373 w 759"/>
              <a:gd name="T27" fmla="*/ 631 h 705"/>
              <a:gd name="T28" fmla="*/ 308 w 759"/>
              <a:gd name="T29" fmla="*/ 691 h 705"/>
              <a:gd name="T30" fmla="*/ 243 w 759"/>
              <a:gd name="T31" fmla="*/ 631 h 705"/>
              <a:gd name="T32" fmla="*/ 236 w 759"/>
              <a:gd name="T33" fmla="*/ 624 h 705"/>
              <a:gd name="T34" fmla="*/ 229 w 759"/>
              <a:gd name="T35" fmla="*/ 631 h 705"/>
              <a:gd name="T36" fmla="*/ 308 w 759"/>
              <a:gd name="T37" fmla="*/ 705 h 705"/>
              <a:gd name="T38" fmla="*/ 387 w 759"/>
              <a:gd name="T39" fmla="*/ 631 h 705"/>
              <a:gd name="T40" fmla="*/ 387 w 759"/>
              <a:gd name="T41" fmla="*/ 346 h 705"/>
              <a:gd name="T42" fmla="*/ 498 w 759"/>
              <a:gd name="T43" fmla="*/ 409 h 705"/>
              <a:gd name="T44" fmla="*/ 504 w 759"/>
              <a:gd name="T45" fmla="*/ 412 h 705"/>
              <a:gd name="T46" fmla="*/ 510 w 759"/>
              <a:gd name="T47" fmla="*/ 409 h 705"/>
              <a:gd name="T48" fmla="*/ 628 w 759"/>
              <a:gd name="T49" fmla="*/ 346 h 705"/>
              <a:gd name="T50" fmla="*/ 747 w 759"/>
              <a:gd name="T51" fmla="*/ 409 h 705"/>
              <a:gd name="T52" fmla="*/ 752 w 759"/>
              <a:gd name="T53" fmla="*/ 412 h 705"/>
              <a:gd name="T54" fmla="*/ 754 w 759"/>
              <a:gd name="T55" fmla="*/ 411 h 705"/>
              <a:gd name="T56" fmla="*/ 759 w 759"/>
              <a:gd name="T57" fmla="*/ 405 h 705"/>
              <a:gd name="T58" fmla="*/ 759 w 759"/>
              <a:gd name="T59" fmla="*/ 404 h 705"/>
              <a:gd name="T60" fmla="*/ 387 w 759"/>
              <a:gd name="T61" fmla="*/ 56 h 705"/>
              <a:gd name="T62" fmla="*/ 628 w 759"/>
              <a:gd name="T63" fmla="*/ 332 h 705"/>
              <a:gd name="T64" fmla="*/ 504 w 759"/>
              <a:gd name="T65" fmla="*/ 393 h 705"/>
              <a:gd name="T66" fmla="*/ 380 w 759"/>
              <a:gd name="T67" fmla="*/ 332 h 705"/>
              <a:gd name="T68" fmla="*/ 256 w 759"/>
              <a:gd name="T69" fmla="*/ 393 h 705"/>
              <a:gd name="T70" fmla="*/ 131 w 759"/>
              <a:gd name="T71" fmla="*/ 332 h 705"/>
              <a:gd name="T72" fmla="*/ 15 w 759"/>
              <a:gd name="T73" fmla="*/ 384 h 705"/>
              <a:gd name="T74" fmla="*/ 380 w 759"/>
              <a:gd name="T75" fmla="*/ 70 h 705"/>
              <a:gd name="T76" fmla="*/ 745 w 759"/>
              <a:gd name="T77" fmla="*/ 384 h 705"/>
              <a:gd name="T78" fmla="*/ 628 w 759"/>
              <a:gd name="T79" fmla="*/ 332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9" h="705">
                <a:moveTo>
                  <a:pt x="387" y="56"/>
                </a:moveTo>
                <a:cubicBezTo>
                  <a:pt x="387" y="7"/>
                  <a:pt x="387" y="7"/>
                  <a:pt x="387" y="7"/>
                </a:cubicBezTo>
                <a:cubicBezTo>
                  <a:pt x="387" y="3"/>
                  <a:pt x="384" y="0"/>
                  <a:pt x="380" y="0"/>
                </a:cubicBezTo>
                <a:cubicBezTo>
                  <a:pt x="376" y="0"/>
                  <a:pt x="373" y="3"/>
                  <a:pt x="373" y="7"/>
                </a:cubicBezTo>
                <a:cubicBezTo>
                  <a:pt x="373" y="56"/>
                  <a:pt x="373" y="56"/>
                  <a:pt x="373" y="56"/>
                </a:cubicBezTo>
                <a:cubicBezTo>
                  <a:pt x="167" y="59"/>
                  <a:pt x="0" y="214"/>
                  <a:pt x="0" y="404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408"/>
                  <a:pt x="2" y="410"/>
                  <a:pt x="5" y="411"/>
                </a:cubicBezTo>
                <a:cubicBezTo>
                  <a:pt x="8" y="412"/>
                  <a:pt x="11" y="411"/>
                  <a:pt x="13" y="409"/>
                </a:cubicBezTo>
                <a:cubicBezTo>
                  <a:pt x="40" y="369"/>
                  <a:pt x="85" y="346"/>
                  <a:pt x="131" y="346"/>
                </a:cubicBezTo>
                <a:cubicBezTo>
                  <a:pt x="178" y="346"/>
                  <a:pt x="223" y="369"/>
                  <a:pt x="250" y="409"/>
                </a:cubicBezTo>
                <a:cubicBezTo>
                  <a:pt x="253" y="412"/>
                  <a:pt x="259" y="412"/>
                  <a:pt x="261" y="409"/>
                </a:cubicBezTo>
                <a:cubicBezTo>
                  <a:pt x="287" y="371"/>
                  <a:pt x="329" y="348"/>
                  <a:pt x="373" y="346"/>
                </a:cubicBezTo>
                <a:cubicBezTo>
                  <a:pt x="373" y="631"/>
                  <a:pt x="373" y="631"/>
                  <a:pt x="373" y="631"/>
                </a:cubicBezTo>
                <a:cubicBezTo>
                  <a:pt x="373" y="664"/>
                  <a:pt x="344" y="691"/>
                  <a:pt x="308" y="691"/>
                </a:cubicBezTo>
                <a:cubicBezTo>
                  <a:pt x="272" y="691"/>
                  <a:pt x="243" y="664"/>
                  <a:pt x="243" y="631"/>
                </a:cubicBezTo>
                <a:cubicBezTo>
                  <a:pt x="243" y="627"/>
                  <a:pt x="240" y="624"/>
                  <a:pt x="236" y="624"/>
                </a:cubicBezTo>
                <a:cubicBezTo>
                  <a:pt x="233" y="624"/>
                  <a:pt x="229" y="627"/>
                  <a:pt x="229" y="631"/>
                </a:cubicBezTo>
                <a:cubicBezTo>
                  <a:pt x="229" y="672"/>
                  <a:pt x="265" y="705"/>
                  <a:pt x="308" y="705"/>
                </a:cubicBezTo>
                <a:cubicBezTo>
                  <a:pt x="352" y="705"/>
                  <a:pt x="387" y="672"/>
                  <a:pt x="387" y="631"/>
                </a:cubicBezTo>
                <a:cubicBezTo>
                  <a:pt x="387" y="346"/>
                  <a:pt x="387" y="346"/>
                  <a:pt x="387" y="346"/>
                </a:cubicBezTo>
                <a:cubicBezTo>
                  <a:pt x="431" y="348"/>
                  <a:pt x="472" y="371"/>
                  <a:pt x="498" y="409"/>
                </a:cubicBezTo>
                <a:cubicBezTo>
                  <a:pt x="500" y="410"/>
                  <a:pt x="502" y="412"/>
                  <a:pt x="504" y="412"/>
                </a:cubicBezTo>
                <a:cubicBezTo>
                  <a:pt x="506" y="412"/>
                  <a:pt x="508" y="410"/>
                  <a:pt x="510" y="409"/>
                </a:cubicBezTo>
                <a:cubicBezTo>
                  <a:pt x="537" y="369"/>
                  <a:pt x="581" y="346"/>
                  <a:pt x="628" y="346"/>
                </a:cubicBezTo>
                <a:cubicBezTo>
                  <a:pt x="675" y="346"/>
                  <a:pt x="719" y="369"/>
                  <a:pt x="747" y="409"/>
                </a:cubicBezTo>
                <a:cubicBezTo>
                  <a:pt x="748" y="410"/>
                  <a:pt x="750" y="412"/>
                  <a:pt x="752" y="412"/>
                </a:cubicBezTo>
                <a:cubicBezTo>
                  <a:pt x="753" y="412"/>
                  <a:pt x="754" y="411"/>
                  <a:pt x="754" y="411"/>
                </a:cubicBezTo>
                <a:cubicBezTo>
                  <a:pt x="757" y="410"/>
                  <a:pt x="759" y="408"/>
                  <a:pt x="759" y="405"/>
                </a:cubicBezTo>
                <a:cubicBezTo>
                  <a:pt x="759" y="404"/>
                  <a:pt x="759" y="404"/>
                  <a:pt x="759" y="404"/>
                </a:cubicBezTo>
                <a:cubicBezTo>
                  <a:pt x="759" y="214"/>
                  <a:pt x="593" y="59"/>
                  <a:pt x="387" y="56"/>
                </a:cubicBezTo>
                <a:close/>
                <a:moveTo>
                  <a:pt x="628" y="332"/>
                </a:moveTo>
                <a:cubicBezTo>
                  <a:pt x="580" y="332"/>
                  <a:pt x="534" y="354"/>
                  <a:pt x="504" y="393"/>
                </a:cubicBezTo>
                <a:cubicBezTo>
                  <a:pt x="474" y="354"/>
                  <a:pt x="428" y="332"/>
                  <a:pt x="380" y="332"/>
                </a:cubicBezTo>
                <a:cubicBezTo>
                  <a:pt x="332" y="332"/>
                  <a:pt x="286" y="354"/>
                  <a:pt x="256" y="393"/>
                </a:cubicBezTo>
                <a:cubicBezTo>
                  <a:pt x="225" y="354"/>
                  <a:pt x="180" y="332"/>
                  <a:pt x="131" y="332"/>
                </a:cubicBezTo>
                <a:cubicBezTo>
                  <a:pt x="87" y="332"/>
                  <a:pt x="45" y="351"/>
                  <a:pt x="15" y="384"/>
                </a:cubicBezTo>
                <a:cubicBezTo>
                  <a:pt x="27" y="209"/>
                  <a:pt x="186" y="70"/>
                  <a:pt x="380" y="70"/>
                </a:cubicBezTo>
                <a:cubicBezTo>
                  <a:pt x="574" y="70"/>
                  <a:pt x="733" y="209"/>
                  <a:pt x="745" y="384"/>
                </a:cubicBezTo>
                <a:cubicBezTo>
                  <a:pt x="715" y="351"/>
                  <a:pt x="673" y="332"/>
                  <a:pt x="628" y="3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6553510" y="2172576"/>
            <a:ext cx="454142" cy="440380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9" name="Freeform 21"/>
          <p:cNvSpPr>
            <a:spLocks noEditPoints="1"/>
          </p:cNvSpPr>
          <p:nvPr/>
        </p:nvSpPr>
        <p:spPr bwMode="auto">
          <a:xfrm>
            <a:off x="1207325" y="5142013"/>
            <a:ext cx="793434" cy="659136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1" name="Freeform 86"/>
          <p:cNvSpPr>
            <a:spLocks noEditPoints="1"/>
          </p:cNvSpPr>
          <p:nvPr/>
        </p:nvSpPr>
        <p:spPr bwMode="auto">
          <a:xfrm>
            <a:off x="9405449" y="2179837"/>
            <a:ext cx="756665" cy="807607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2" name="Freeform 115"/>
          <p:cNvSpPr>
            <a:spLocks noEditPoints="1"/>
          </p:cNvSpPr>
          <p:nvPr/>
        </p:nvSpPr>
        <p:spPr bwMode="auto">
          <a:xfrm>
            <a:off x="3103192" y="4336019"/>
            <a:ext cx="843253" cy="777137"/>
          </a:xfrm>
          <a:custGeom>
            <a:avLst/>
            <a:gdLst>
              <a:gd name="T0" fmla="*/ 321 w 557"/>
              <a:gd name="T1" fmla="*/ 196 h 564"/>
              <a:gd name="T2" fmla="*/ 303 w 557"/>
              <a:gd name="T3" fmla="*/ 182 h 564"/>
              <a:gd name="T4" fmla="*/ 319 w 557"/>
              <a:gd name="T5" fmla="*/ 159 h 564"/>
              <a:gd name="T6" fmla="*/ 303 w 557"/>
              <a:gd name="T7" fmla="*/ 145 h 564"/>
              <a:gd name="T8" fmla="*/ 386 w 557"/>
              <a:gd name="T9" fmla="*/ 81 h 564"/>
              <a:gd name="T10" fmla="*/ 425 w 557"/>
              <a:gd name="T11" fmla="*/ 118 h 564"/>
              <a:gd name="T12" fmla="*/ 335 w 557"/>
              <a:gd name="T13" fmla="*/ 145 h 564"/>
              <a:gd name="T14" fmla="*/ 387 w 557"/>
              <a:gd name="T15" fmla="*/ 159 h 564"/>
              <a:gd name="T16" fmla="*/ 334 w 557"/>
              <a:gd name="T17" fmla="*/ 182 h 564"/>
              <a:gd name="T18" fmla="*/ 387 w 557"/>
              <a:gd name="T19" fmla="*/ 196 h 564"/>
              <a:gd name="T20" fmla="*/ 425 w 557"/>
              <a:gd name="T21" fmla="*/ 222 h 564"/>
              <a:gd name="T22" fmla="*/ 238 w 557"/>
              <a:gd name="T23" fmla="*/ 315 h 564"/>
              <a:gd name="T24" fmla="*/ 194 w 557"/>
              <a:gd name="T25" fmla="*/ 355 h 564"/>
              <a:gd name="T26" fmla="*/ 194 w 557"/>
              <a:gd name="T27" fmla="*/ 435 h 564"/>
              <a:gd name="T28" fmla="*/ 180 w 557"/>
              <a:gd name="T29" fmla="*/ 461 h 564"/>
              <a:gd name="T30" fmla="*/ 126 w 557"/>
              <a:gd name="T31" fmla="*/ 402 h 564"/>
              <a:gd name="T32" fmla="*/ 180 w 557"/>
              <a:gd name="T33" fmla="*/ 366 h 564"/>
              <a:gd name="T34" fmla="*/ 180 w 557"/>
              <a:gd name="T35" fmla="*/ 270 h 564"/>
              <a:gd name="T36" fmla="*/ 194 w 557"/>
              <a:gd name="T37" fmla="*/ 288 h 564"/>
              <a:gd name="T38" fmla="*/ 180 w 557"/>
              <a:gd name="T39" fmla="*/ 352 h 564"/>
              <a:gd name="T40" fmla="*/ 180 w 557"/>
              <a:gd name="T41" fmla="*/ 352 h 564"/>
              <a:gd name="T42" fmla="*/ 224 w 557"/>
              <a:gd name="T43" fmla="*/ 398 h 564"/>
              <a:gd name="T44" fmla="*/ 535 w 557"/>
              <a:gd name="T45" fmla="*/ 425 h 564"/>
              <a:gd name="T46" fmla="*/ 365 w 557"/>
              <a:gd name="T47" fmla="*/ 510 h 564"/>
              <a:gd name="T48" fmla="*/ 394 w 557"/>
              <a:gd name="T49" fmla="*/ 564 h 564"/>
              <a:gd name="T50" fmla="*/ 339 w 557"/>
              <a:gd name="T51" fmla="*/ 500 h 564"/>
              <a:gd name="T52" fmla="*/ 338 w 557"/>
              <a:gd name="T53" fmla="*/ 497 h 564"/>
              <a:gd name="T54" fmla="*/ 338 w 557"/>
              <a:gd name="T55" fmla="*/ 494 h 564"/>
              <a:gd name="T56" fmla="*/ 339 w 557"/>
              <a:gd name="T57" fmla="*/ 492 h 564"/>
              <a:gd name="T58" fmla="*/ 340 w 557"/>
              <a:gd name="T59" fmla="*/ 491 h 564"/>
              <a:gd name="T60" fmla="*/ 342 w 557"/>
              <a:gd name="T61" fmla="*/ 489 h 564"/>
              <a:gd name="T62" fmla="*/ 423 w 557"/>
              <a:gd name="T63" fmla="*/ 459 h 564"/>
              <a:gd name="T64" fmla="*/ 450 w 557"/>
              <a:gd name="T65" fmla="*/ 490 h 564"/>
              <a:gd name="T66" fmla="*/ 387 w 557"/>
              <a:gd name="T67" fmla="*/ 339 h 564"/>
              <a:gd name="T68" fmla="*/ 190 w 557"/>
              <a:gd name="T69" fmla="*/ 539 h 564"/>
              <a:gd name="T70" fmla="*/ 22 w 557"/>
              <a:gd name="T71" fmla="*/ 140 h 564"/>
              <a:gd name="T72" fmla="*/ 158 w 557"/>
              <a:gd name="T73" fmla="*/ 12 h 564"/>
              <a:gd name="T74" fmla="*/ 218 w 557"/>
              <a:gd name="T75" fmla="*/ 65 h 564"/>
              <a:gd name="T76" fmla="*/ 219 w 557"/>
              <a:gd name="T77" fmla="*/ 67 h 564"/>
              <a:gd name="T78" fmla="*/ 219 w 557"/>
              <a:gd name="T79" fmla="*/ 71 h 564"/>
              <a:gd name="T80" fmla="*/ 219 w 557"/>
              <a:gd name="T81" fmla="*/ 72 h 564"/>
              <a:gd name="T82" fmla="*/ 218 w 557"/>
              <a:gd name="T83" fmla="*/ 74 h 564"/>
              <a:gd name="T84" fmla="*/ 216 w 557"/>
              <a:gd name="T85" fmla="*/ 75 h 564"/>
              <a:gd name="T86" fmla="*/ 143 w 557"/>
              <a:gd name="T87" fmla="*/ 109 h 564"/>
              <a:gd name="T88" fmla="*/ 137 w 557"/>
              <a:gd name="T89" fmla="*/ 97 h 564"/>
              <a:gd name="T90" fmla="*/ 35 w 557"/>
              <a:gd name="T91" fmla="*/ 145 h 564"/>
              <a:gd name="T92" fmla="*/ 220 w 557"/>
              <a:gd name="T93" fmla="*/ 202 h 564"/>
              <a:gd name="T94" fmla="*/ 556 w 557"/>
              <a:gd name="T95" fmla="*/ 170 h 564"/>
              <a:gd name="T96" fmla="*/ 224 w 557"/>
              <a:gd name="T97" fmla="*/ 217 h 564"/>
              <a:gd name="T98" fmla="*/ 190 w 557"/>
              <a:gd name="T99" fmla="*/ 525 h 564"/>
              <a:gd name="T100" fmla="*/ 501 w 557"/>
              <a:gd name="T101" fmla="*/ 275 h 564"/>
              <a:gd name="T102" fmla="*/ 542 w 557"/>
              <a:gd name="T103" fmla="*/ 170 h 564"/>
              <a:gd name="T104" fmla="*/ 387 w 557"/>
              <a:gd name="T105" fmla="*/ 325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7" h="564">
                <a:moveTo>
                  <a:pt x="436" y="230"/>
                </a:moveTo>
                <a:cubicBezTo>
                  <a:pt x="423" y="249"/>
                  <a:pt x="406" y="259"/>
                  <a:pt x="386" y="259"/>
                </a:cubicBezTo>
                <a:cubicBezTo>
                  <a:pt x="352" y="259"/>
                  <a:pt x="329" y="235"/>
                  <a:pt x="321" y="196"/>
                </a:cubicBezTo>
                <a:cubicBezTo>
                  <a:pt x="303" y="196"/>
                  <a:pt x="303" y="196"/>
                  <a:pt x="303" y="196"/>
                </a:cubicBezTo>
                <a:cubicBezTo>
                  <a:pt x="300" y="196"/>
                  <a:pt x="296" y="193"/>
                  <a:pt x="296" y="189"/>
                </a:cubicBezTo>
                <a:cubicBezTo>
                  <a:pt x="296" y="185"/>
                  <a:pt x="300" y="182"/>
                  <a:pt x="303" y="182"/>
                </a:cubicBezTo>
                <a:cubicBezTo>
                  <a:pt x="320" y="182"/>
                  <a:pt x="320" y="182"/>
                  <a:pt x="320" y="182"/>
                </a:cubicBezTo>
                <a:cubicBezTo>
                  <a:pt x="319" y="178"/>
                  <a:pt x="319" y="174"/>
                  <a:pt x="319" y="170"/>
                </a:cubicBezTo>
                <a:cubicBezTo>
                  <a:pt x="319" y="166"/>
                  <a:pt x="319" y="163"/>
                  <a:pt x="319" y="159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300" y="159"/>
                  <a:pt x="296" y="156"/>
                  <a:pt x="296" y="152"/>
                </a:cubicBezTo>
                <a:cubicBezTo>
                  <a:pt x="296" y="148"/>
                  <a:pt x="300" y="145"/>
                  <a:pt x="303" y="145"/>
                </a:cubicBezTo>
                <a:cubicBezTo>
                  <a:pt x="321" y="145"/>
                  <a:pt x="321" y="145"/>
                  <a:pt x="321" y="145"/>
                </a:cubicBezTo>
                <a:cubicBezTo>
                  <a:pt x="324" y="130"/>
                  <a:pt x="329" y="117"/>
                  <a:pt x="337" y="106"/>
                </a:cubicBezTo>
                <a:cubicBezTo>
                  <a:pt x="349" y="90"/>
                  <a:pt x="366" y="81"/>
                  <a:pt x="386" y="81"/>
                </a:cubicBezTo>
                <a:cubicBezTo>
                  <a:pt x="406" y="81"/>
                  <a:pt x="423" y="90"/>
                  <a:pt x="436" y="110"/>
                </a:cubicBezTo>
                <a:cubicBezTo>
                  <a:pt x="438" y="113"/>
                  <a:pt x="438" y="117"/>
                  <a:pt x="434" y="120"/>
                </a:cubicBezTo>
                <a:cubicBezTo>
                  <a:pt x="431" y="122"/>
                  <a:pt x="427" y="121"/>
                  <a:pt x="425" y="118"/>
                </a:cubicBezTo>
                <a:cubicBezTo>
                  <a:pt x="414" y="102"/>
                  <a:pt x="402" y="95"/>
                  <a:pt x="386" y="95"/>
                </a:cubicBezTo>
                <a:cubicBezTo>
                  <a:pt x="371" y="95"/>
                  <a:pt x="357" y="102"/>
                  <a:pt x="348" y="115"/>
                </a:cubicBezTo>
                <a:cubicBezTo>
                  <a:pt x="342" y="123"/>
                  <a:pt x="338" y="133"/>
                  <a:pt x="335" y="145"/>
                </a:cubicBezTo>
                <a:cubicBezTo>
                  <a:pt x="387" y="145"/>
                  <a:pt x="387" y="145"/>
                  <a:pt x="387" y="145"/>
                </a:cubicBezTo>
                <a:cubicBezTo>
                  <a:pt x="390" y="145"/>
                  <a:pt x="394" y="148"/>
                  <a:pt x="394" y="152"/>
                </a:cubicBezTo>
                <a:cubicBezTo>
                  <a:pt x="394" y="156"/>
                  <a:pt x="391" y="159"/>
                  <a:pt x="387" y="159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3" y="163"/>
                  <a:pt x="333" y="166"/>
                  <a:pt x="333" y="170"/>
                </a:cubicBezTo>
                <a:cubicBezTo>
                  <a:pt x="333" y="174"/>
                  <a:pt x="333" y="178"/>
                  <a:pt x="334" y="182"/>
                </a:cubicBezTo>
                <a:cubicBezTo>
                  <a:pt x="387" y="182"/>
                  <a:pt x="387" y="182"/>
                  <a:pt x="387" y="182"/>
                </a:cubicBezTo>
                <a:cubicBezTo>
                  <a:pt x="391" y="182"/>
                  <a:pt x="394" y="185"/>
                  <a:pt x="394" y="189"/>
                </a:cubicBezTo>
                <a:cubicBezTo>
                  <a:pt x="394" y="193"/>
                  <a:pt x="391" y="196"/>
                  <a:pt x="387" y="196"/>
                </a:cubicBezTo>
                <a:cubicBezTo>
                  <a:pt x="336" y="196"/>
                  <a:pt x="336" y="196"/>
                  <a:pt x="336" y="196"/>
                </a:cubicBezTo>
                <a:cubicBezTo>
                  <a:pt x="342" y="227"/>
                  <a:pt x="360" y="245"/>
                  <a:pt x="386" y="245"/>
                </a:cubicBezTo>
                <a:cubicBezTo>
                  <a:pt x="402" y="245"/>
                  <a:pt x="414" y="238"/>
                  <a:pt x="425" y="222"/>
                </a:cubicBezTo>
                <a:cubicBezTo>
                  <a:pt x="427" y="219"/>
                  <a:pt x="431" y="218"/>
                  <a:pt x="434" y="220"/>
                </a:cubicBezTo>
                <a:cubicBezTo>
                  <a:pt x="438" y="222"/>
                  <a:pt x="438" y="227"/>
                  <a:pt x="436" y="230"/>
                </a:cubicBezTo>
                <a:close/>
                <a:moveTo>
                  <a:pt x="238" y="315"/>
                </a:moveTo>
                <a:cubicBezTo>
                  <a:pt x="236" y="318"/>
                  <a:pt x="232" y="319"/>
                  <a:pt x="229" y="317"/>
                </a:cubicBezTo>
                <a:cubicBezTo>
                  <a:pt x="217" y="309"/>
                  <a:pt x="205" y="304"/>
                  <a:pt x="194" y="302"/>
                </a:cubicBezTo>
                <a:cubicBezTo>
                  <a:pt x="194" y="355"/>
                  <a:pt x="194" y="355"/>
                  <a:pt x="194" y="355"/>
                </a:cubicBezTo>
                <a:cubicBezTo>
                  <a:pt x="194" y="355"/>
                  <a:pt x="194" y="355"/>
                  <a:pt x="195" y="355"/>
                </a:cubicBezTo>
                <a:cubicBezTo>
                  <a:pt x="209" y="358"/>
                  <a:pt x="238" y="365"/>
                  <a:pt x="238" y="398"/>
                </a:cubicBezTo>
                <a:cubicBezTo>
                  <a:pt x="238" y="424"/>
                  <a:pt x="216" y="434"/>
                  <a:pt x="194" y="435"/>
                </a:cubicBezTo>
                <a:cubicBezTo>
                  <a:pt x="194" y="461"/>
                  <a:pt x="194" y="461"/>
                  <a:pt x="194" y="461"/>
                </a:cubicBezTo>
                <a:cubicBezTo>
                  <a:pt x="194" y="465"/>
                  <a:pt x="191" y="468"/>
                  <a:pt x="187" y="468"/>
                </a:cubicBezTo>
                <a:cubicBezTo>
                  <a:pt x="183" y="468"/>
                  <a:pt x="180" y="465"/>
                  <a:pt x="180" y="461"/>
                </a:cubicBezTo>
                <a:cubicBezTo>
                  <a:pt x="180" y="435"/>
                  <a:pt x="180" y="435"/>
                  <a:pt x="180" y="435"/>
                </a:cubicBezTo>
                <a:cubicBezTo>
                  <a:pt x="163" y="433"/>
                  <a:pt x="141" y="423"/>
                  <a:pt x="127" y="412"/>
                </a:cubicBezTo>
                <a:cubicBezTo>
                  <a:pt x="124" y="410"/>
                  <a:pt x="124" y="405"/>
                  <a:pt x="126" y="402"/>
                </a:cubicBezTo>
                <a:cubicBezTo>
                  <a:pt x="129" y="399"/>
                  <a:pt x="133" y="399"/>
                  <a:pt x="136" y="401"/>
                </a:cubicBezTo>
                <a:cubicBezTo>
                  <a:pt x="148" y="411"/>
                  <a:pt x="166" y="418"/>
                  <a:pt x="180" y="421"/>
                </a:cubicBezTo>
                <a:cubicBezTo>
                  <a:pt x="180" y="366"/>
                  <a:pt x="180" y="366"/>
                  <a:pt x="180" y="366"/>
                </a:cubicBezTo>
                <a:cubicBezTo>
                  <a:pt x="164" y="362"/>
                  <a:pt x="135" y="355"/>
                  <a:pt x="135" y="327"/>
                </a:cubicBezTo>
                <a:cubicBezTo>
                  <a:pt x="135" y="301"/>
                  <a:pt x="158" y="290"/>
                  <a:pt x="180" y="288"/>
                </a:cubicBezTo>
                <a:cubicBezTo>
                  <a:pt x="180" y="270"/>
                  <a:pt x="180" y="270"/>
                  <a:pt x="180" y="270"/>
                </a:cubicBezTo>
                <a:cubicBezTo>
                  <a:pt x="180" y="267"/>
                  <a:pt x="183" y="263"/>
                  <a:pt x="187" y="263"/>
                </a:cubicBezTo>
                <a:cubicBezTo>
                  <a:pt x="191" y="263"/>
                  <a:pt x="194" y="267"/>
                  <a:pt x="194" y="270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7" y="290"/>
                  <a:pt x="223" y="296"/>
                  <a:pt x="236" y="305"/>
                </a:cubicBezTo>
                <a:cubicBezTo>
                  <a:pt x="240" y="307"/>
                  <a:pt x="241" y="311"/>
                  <a:pt x="238" y="315"/>
                </a:cubicBezTo>
                <a:close/>
                <a:moveTo>
                  <a:pt x="180" y="352"/>
                </a:moveTo>
                <a:cubicBezTo>
                  <a:pt x="180" y="302"/>
                  <a:pt x="180" y="302"/>
                  <a:pt x="180" y="302"/>
                </a:cubicBezTo>
                <a:cubicBezTo>
                  <a:pt x="168" y="303"/>
                  <a:pt x="149" y="308"/>
                  <a:pt x="149" y="327"/>
                </a:cubicBezTo>
                <a:cubicBezTo>
                  <a:pt x="149" y="342"/>
                  <a:pt x="164" y="348"/>
                  <a:pt x="180" y="352"/>
                </a:cubicBezTo>
                <a:close/>
                <a:moveTo>
                  <a:pt x="194" y="369"/>
                </a:moveTo>
                <a:cubicBezTo>
                  <a:pt x="194" y="421"/>
                  <a:pt x="194" y="421"/>
                  <a:pt x="194" y="421"/>
                </a:cubicBezTo>
                <a:cubicBezTo>
                  <a:pt x="206" y="421"/>
                  <a:pt x="224" y="416"/>
                  <a:pt x="224" y="398"/>
                </a:cubicBezTo>
                <a:cubicBezTo>
                  <a:pt x="224" y="379"/>
                  <a:pt x="210" y="373"/>
                  <a:pt x="194" y="369"/>
                </a:cubicBezTo>
                <a:close/>
                <a:moveTo>
                  <a:pt x="517" y="278"/>
                </a:moveTo>
                <a:cubicBezTo>
                  <a:pt x="550" y="320"/>
                  <a:pt x="557" y="376"/>
                  <a:pt x="535" y="425"/>
                </a:cubicBezTo>
                <a:cubicBezTo>
                  <a:pt x="520" y="461"/>
                  <a:pt x="491" y="489"/>
                  <a:pt x="455" y="503"/>
                </a:cubicBezTo>
                <a:cubicBezTo>
                  <a:pt x="437" y="510"/>
                  <a:pt x="419" y="514"/>
                  <a:pt x="400" y="514"/>
                </a:cubicBezTo>
                <a:cubicBezTo>
                  <a:pt x="389" y="514"/>
                  <a:pt x="377" y="512"/>
                  <a:pt x="365" y="510"/>
                </a:cubicBezTo>
                <a:cubicBezTo>
                  <a:pt x="399" y="553"/>
                  <a:pt x="399" y="553"/>
                  <a:pt x="399" y="553"/>
                </a:cubicBezTo>
                <a:cubicBezTo>
                  <a:pt x="402" y="556"/>
                  <a:pt x="401" y="560"/>
                  <a:pt x="398" y="563"/>
                </a:cubicBezTo>
                <a:cubicBezTo>
                  <a:pt x="397" y="564"/>
                  <a:pt x="395" y="564"/>
                  <a:pt x="394" y="564"/>
                </a:cubicBezTo>
                <a:cubicBezTo>
                  <a:pt x="392" y="564"/>
                  <a:pt x="390" y="563"/>
                  <a:pt x="388" y="562"/>
                </a:cubicBezTo>
                <a:cubicBezTo>
                  <a:pt x="340" y="500"/>
                  <a:pt x="340" y="500"/>
                  <a:pt x="340" y="500"/>
                </a:cubicBezTo>
                <a:cubicBezTo>
                  <a:pt x="339" y="500"/>
                  <a:pt x="339" y="500"/>
                  <a:pt x="339" y="500"/>
                </a:cubicBezTo>
                <a:cubicBezTo>
                  <a:pt x="339" y="499"/>
                  <a:pt x="339" y="499"/>
                  <a:pt x="339" y="499"/>
                </a:cubicBezTo>
                <a:cubicBezTo>
                  <a:pt x="339" y="499"/>
                  <a:pt x="339" y="498"/>
                  <a:pt x="339" y="498"/>
                </a:cubicBezTo>
                <a:cubicBezTo>
                  <a:pt x="338" y="498"/>
                  <a:pt x="338" y="498"/>
                  <a:pt x="338" y="497"/>
                </a:cubicBezTo>
                <a:cubicBezTo>
                  <a:pt x="338" y="497"/>
                  <a:pt x="338" y="497"/>
                  <a:pt x="338" y="497"/>
                </a:cubicBezTo>
                <a:cubicBezTo>
                  <a:pt x="338" y="496"/>
                  <a:pt x="338" y="495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8" y="494"/>
                  <a:pt x="338" y="494"/>
                  <a:pt x="338" y="493"/>
                </a:cubicBezTo>
                <a:cubicBezTo>
                  <a:pt x="338" y="493"/>
                  <a:pt x="338" y="493"/>
                  <a:pt x="339" y="493"/>
                </a:cubicBezTo>
                <a:cubicBezTo>
                  <a:pt x="339" y="493"/>
                  <a:pt x="339" y="493"/>
                  <a:pt x="339" y="492"/>
                </a:cubicBezTo>
                <a:cubicBezTo>
                  <a:pt x="339" y="492"/>
                  <a:pt x="339" y="492"/>
                  <a:pt x="339" y="492"/>
                </a:cubicBezTo>
                <a:cubicBezTo>
                  <a:pt x="339" y="492"/>
                  <a:pt x="339" y="491"/>
                  <a:pt x="339" y="491"/>
                </a:cubicBezTo>
                <a:cubicBezTo>
                  <a:pt x="340" y="491"/>
                  <a:pt x="340" y="491"/>
                  <a:pt x="340" y="491"/>
                </a:cubicBezTo>
                <a:cubicBezTo>
                  <a:pt x="340" y="491"/>
                  <a:pt x="340" y="490"/>
                  <a:pt x="341" y="490"/>
                </a:cubicBezTo>
                <a:cubicBezTo>
                  <a:pt x="341" y="490"/>
                  <a:pt x="341" y="490"/>
                  <a:pt x="341" y="490"/>
                </a:cubicBezTo>
                <a:cubicBezTo>
                  <a:pt x="341" y="490"/>
                  <a:pt x="341" y="489"/>
                  <a:pt x="342" y="489"/>
                </a:cubicBezTo>
                <a:cubicBezTo>
                  <a:pt x="342" y="489"/>
                  <a:pt x="342" y="489"/>
                  <a:pt x="342" y="489"/>
                </a:cubicBezTo>
                <a:cubicBezTo>
                  <a:pt x="414" y="456"/>
                  <a:pt x="414" y="456"/>
                  <a:pt x="414" y="456"/>
                </a:cubicBezTo>
                <a:cubicBezTo>
                  <a:pt x="418" y="454"/>
                  <a:pt x="422" y="456"/>
                  <a:pt x="423" y="459"/>
                </a:cubicBezTo>
                <a:cubicBezTo>
                  <a:pt x="425" y="463"/>
                  <a:pt x="423" y="467"/>
                  <a:pt x="420" y="468"/>
                </a:cubicBezTo>
                <a:cubicBezTo>
                  <a:pt x="363" y="495"/>
                  <a:pt x="363" y="495"/>
                  <a:pt x="363" y="495"/>
                </a:cubicBezTo>
                <a:cubicBezTo>
                  <a:pt x="392" y="503"/>
                  <a:pt x="422" y="501"/>
                  <a:pt x="450" y="490"/>
                </a:cubicBezTo>
                <a:cubicBezTo>
                  <a:pt x="483" y="477"/>
                  <a:pt x="509" y="452"/>
                  <a:pt x="523" y="419"/>
                </a:cubicBezTo>
                <a:cubicBezTo>
                  <a:pt x="541" y="376"/>
                  <a:pt x="536" y="326"/>
                  <a:pt x="508" y="288"/>
                </a:cubicBezTo>
                <a:cubicBezTo>
                  <a:pt x="477" y="320"/>
                  <a:pt x="434" y="339"/>
                  <a:pt x="387" y="339"/>
                </a:cubicBezTo>
                <a:cubicBezTo>
                  <a:pt x="376" y="339"/>
                  <a:pt x="366" y="338"/>
                  <a:pt x="356" y="337"/>
                </a:cubicBezTo>
                <a:cubicBezTo>
                  <a:pt x="358" y="347"/>
                  <a:pt x="359" y="358"/>
                  <a:pt x="359" y="369"/>
                </a:cubicBezTo>
                <a:cubicBezTo>
                  <a:pt x="359" y="462"/>
                  <a:pt x="283" y="539"/>
                  <a:pt x="190" y="539"/>
                </a:cubicBezTo>
                <a:cubicBezTo>
                  <a:pt x="97" y="539"/>
                  <a:pt x="21" y="462"/>
                  <a:pt x="21" y="369"/>
                </a:cubicBezTo>
                <a:cubicBezTo>
                  <a:pt x="21" y="340"/>
                  <a:pt x="28" y="313"/>
                  <a:pt x="41" y="289"/>
                </a:cubicBezTo>
                <a:cubicBezTo>
                  <a:pt x="8" y="246"/>
                  <a:pt x="0" y="190"/>
                  <a:pt x="22" y="140"/>
                </a:cubicBezTo>
                <a:cubicBezTo>
                  <a:pt x="37" y="104"/>
                  <a:pt x="66" y="76"/>
                  <a:pt x="102" y="61"/>
                </a:cubicBezTo>
                <a:cubicBezTo>
                  <a:pt x="131" y="50"/>
                  <a:pt x="163" y="48"/>
                  <a:pt x="192" y="55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56" y="9"/>
                  <a:pt x="156" y="4"/>
                  <a:pt x="159" y="2"/>
                </a:cubicBezTo>
                <a:cubicBezTo>
                  <a:pt x="162" y="0"/>
                  <a:pt x="167" y="0"/>
                  <a:pt x="169" y="3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6"/>
                  <a:pt x="218" y="66"/>
                  <a:pt x="218" y="66"/>
                </a:cubicBezTo>
                <a:cubicBezTo>
                  <a:pt x="218" y="66"/>
                  <a:pt x="219" y="66"/>
                  <a:pt x="219" y="67"/>
                </a:cubicBezTo>
                <a:cubicBezTo>
                  <a:pt x="219" y="67"/>
                  <a:pt x="219" y="67"/>
                  <a:pt x="219" y="68"/>
                </a:cubicBezTo>
                <a:cubicBezTo>
                  <a:pt x="219" y="68"/>
                  <a:pt x="219" y="68"/>
                  <a:pt x="219" y="68"/>
                </a:cubicBezTo>
                <a:cubicBezTo>
                  <a:pt x="219" y="69"/>
                  <a:pt x="219" y="70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18" y="73"/>
                  <a:pt x="218" y="73"/>
                  <a:pt x="218" y="74"/>
                </a:cubicBezTo>
                <a:cubicBezTo>
                  <a:pt x="218" y="74"/>
                  <a:pt x="218" y="74"/>
                  <a:pt x="217" y="74"/>
                </a:cubicBezTo>
                <a:cubicBezTo>
                  <a:pt x="217" y="74"/>
                  <a:pt x="217" y="75"/>
                  <a:pt x="217" y="75"/>
                </a:cubicBezTo>
                <a:cubicBezTo>
                  <a:pt x="217" y="75"/>
                  <a:pt x="216" y="75"/>
                  <a:pt x="216" y="75"/>
                </a:cubicBezTo>
                <a:cubicBezTo>
                  <a:pt x="216" y="75"/>
                  <a:pt x="216" y="75"/>
                  <a:pt x="216" y="76"/>
                </a:cubicBezTo>
                <a:cubicBezTo>
                  <a:pt x="215" y="76"/>
                  <a:pt x="215" y="76"/>
                  <a:pt x="215" y="76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2" y="110"/>
                  <a:pt x="141" y="110"/>
                  <a:pt x="140" y="110"/>
                </a:cubicBezTo>
                <a:cubicBezTo>
                  <a:pt x="138" y="110"/>
                  <a:pt x="135" y="108"/>
                  <a:pt x="134" y="106"/>
                </a:cubicBezTo>
                <a:cubicBezTo>
                  <a:pt x="132" y="102"/>
                  <a:pt x="134" y="98"/>
                  <a:pt x="137" y="97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66" y="62"/>
                  <a:pt x="135" y="63"/>
                  <a:pt x="108" y="74"/>
                </a:cubicBezTo>
                <a:cubicBezTo>
                  <a:pt x="75" y="88"/>
                  <a:pt x="49" y="113"/>
                  <a:pt x="35" y="145"/>
                </a:cubicBezTo>
                <a:cubicBezTo>
                  <a:pt x="16" y="189"/>
                  <a:pt x="21" y="238"/>
                  <a:pt x="49" y="276"/>
                </a:cubicBezTo>
                <a:cubicBezTo>
                  <a:pt x="79" y="230"/>
                  <a:pt x="131" y="200"/>
                  <a:pt x="190" y="200"/>
                </a:cubicBezTo>
                <a:cubicBezTo>
                  <a:pt x="200" y="200"/>
                  <a:pt x="210" y="201"/>
                  <a:pt x="220" y="202"/>
                </a:cubicBezTo>
                <a:cubicBezTo>
                  <a:pt x="218" y="192"/>
                  <a:pt x="217" y="181"/>
                  <a:pt x="217" y="170"/>
                </a:cubicBezTo>
                <a:cubicBezTo>
                  <a:pt x="217" y="77"/>
                  <a:pt x="293" y="1"/>
                  <a:pt x="387" y="1"/>
                </a:cubicBezTo>
                <a:cubicBezTo>
                  <a:pt x="480" y="1"/>
                  <a:pt x="556" y="77"/>
                  <a:pt x="556" y="170"/>
                </a:cubicBezTo>
                <a:cubicBezTo>
                  <a:pt x="556" y="211"/>
                  <a:pt x="542" y="248"/>
                  <a:pt x="517" y="278"/>
                </a:cubicBezTo>
                <a:close/>
                <a:moveTo>
                  <a:pt x="341" y="333"/>
                </a:moveTo>
                <a:cubicBezTo>
                  <a:pt x="285" y="317"/>
                  <a:pt x="240" y="273"/>
                  <a:pt x="224" y="217"/>
                </a:cubicBezTo>
                <a:cubicBezTo>
                  <a:pt x="213" y="215"/>
                  <a:pt x="201" y="214"/>
                  <a:pt x="190" y="214"/>
                </a:cubicBezTo>
                <a:cubicBezTo>
                  <a:pt x="104" y="214"/>
                  <a:pt x="35" y="283"/>
                  <a:pt x="35" y="369"/>
                </a:cubicBezTo>
                <a:cubicBezTo>
                  <a:pt x="35" y="455"/>
                  <a:pt x="104" y="525"/>
                  <a:pt x="190" y="525"/>
                </a:cubicBezTo>
                <a:cubicBezTo>
                  <a:pt x="276" y="525"/>
                  <a:pt x="345" y="455"/>
                  <a:pt x="345" y="369"/>
                </a:cubicBezTo>
                <a:cubicBezTo>
                  <a:pt x="345" y="357"/>
                  <a:pt x="344" y="345"/>
                  <a:pt x="341" y="333"/>
                </a:cubicBezTo>
                <a:close/>
                <a:moveTo>
                  <a:pt x="501" y="275"/>
                </a:moveTo>
                <a:cubicBezTo>
                  <a:pt x="502" y="274"/>
                  <a:pt x="502" y="272"/>
                  <a:pt x="503" y="272"/>
                </a:cubicBezTo>
                <a:cubicBezTo>
                  <a:pt x="504" y="271"/>
                  <a:pt x="504" y="271"/>
                  <a:pt x="505" y="271"/>
                </a:cubicBezTo>
                <a:cubicBezTo>
                  <a:pt x="528" y="244"/>
                  <a:pt x="542" y="208"/>
                  <a:pt x="542" y="170"/>
                </a:cubicBezTo>
                <a:cubicBezTo>
                  <a:pt x="542" y="84"/>
                  <a:pt x="472" y="15"/>
                  <a:pt x="387" y="15"/>
                </a:cubicBezTo>
                <a:cubicBezTo>
                  <a:pt x="301" y="15"/>
                  <a:pt x="231" y="84"/>
                  <a:pt x="231" y="170"/>
                </a:cubicBezTo>
                <a:cubicBezTo>
                  <a:pt x="231" y="256"/>
                  <a:pt x="301" y="325"/>
                  <a:pt x="387" y="325"/>
                </a:cubicBezTo>
                <a:cubicBezTo>
                  <a:pt x="432" y="325"/>
                  <a:pt x="473" y="306"/>
                  <a:pt x="501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59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837482" y="1807443"/>
            <a:ext cx="5415020" cy="1215397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sz="2200" b="1" dirty="0" smtClean="0"/>
              <a:t>The key to surviving this risk:</a:t>
            </a:r>
          </a:p>
          <a:p>
            <a:pPr>
              <a:lnSpc>
                <a:spcPct val="89000"/>
              </a:lnSpc>
            </a:pPr>
            <a:r>
              <a:rPr lang="en-US" sz="2000" dirty="0"/>
              <a:t>-</a:t>
            </a:r>
            <a:r>
              <a:rPr lang="en-US" sz="2000" dirty="0" smtClean="0"/>
              <a:t>Increasing marketing </a:t>
            </a:r>
            <a:r>
              <a:rPr lang="en-US" sz="2000" dirty="0"/>
              <a:t>e</a:t>
            </a:r>
            <a:r>
              <a:rPr lang="en-US" sz="2000" dirty="0" smtClean="0"/>
              <a:t>xpenses by 100K in Year 3</a:t>
            </a:r>
          </a:p>
          <a:p>
            <a:pPr>
              <a:lnSpc>
                <a:spcPct val="89000"/>
              </a:lnSpc>
            </a:pPr>
            <a:r>
              <a:rPr lang="en-US" sz="2000" dirty="0" smtClean="0"/>
              <a:t>-Lower our manufacturing suggested retail price by $5 each year</a:t>
            </a:r>
            <a:endParaRPr lang="en-US" sz="2000" dirty="0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682085" y="47663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Risk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2: </a:t>
            </a:r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Lower Purchase Intent from Recession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814130" y="3311814"/>
            <a:ext cx="1511044" cy="1467302"/>
            <a:chOff x="3994149" y="2298699"/>
            <a:chExt cx="1018542" cy="1018542"/>
          </a:xfrm>
        </p:grpSpPr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994149" y="2298699"/>
              <a:ext cx="1018542" cy="1018542"/>
            </a:xfrm>
            <a:prstGeom prst="ellipse">
              <a:avLst/>
            </a:prstGeom>
            <a:solidFill>
              <a:schemeClr val="accent3">
                <a:alpha val="91000"/>
              </a:schemeClr>
            </a:solidFill>
            <a:ln w="952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244342" y="2545759"/>
              <a:ext cx="518158" cy="524424"/>
              <a:chOff x="4525886" y="4183659"/>
              <a:chExt cx="558217" cy="564967"/>
            </a:xfrm>
          </p:grpSpPr>
          <p:sp>
            <p:nvSpPr>
              <p:cNvPr id="70" name="Oval 55"/>
              <p:cNvSpPr>
                <a:spLocks noChangeArrowheads="1"/>
              </p:cNvSpPr>
              <p:nvPr/>
            </p:nvSpPr>
            <p:spPr bwMode="auto">
              <a:xfrm>
                <a:off x="4525886" y="4387874"/>
                <a:ext cx="324888" cy="110546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6"/>
              <p:cNvSpPr>
                <a:spLocks/>
              </p:cNvSpPr>
              <p:nvPr/>
            </p:nvSpPr>
            <p:spPr bwMode="auto">
              <a:xfrm>
                <a:off x="4525886" y="4443569"/>
                <a:ext cx="324888" cy="305057"/>
              </a:xfrm>
              <a:custGeom>
                <a:avLst/>
                <a:gdLst>
                  <a:gd name="T0" fmla="*/ 326 w 326"/>
                  <a:gd name="T1" fmla="*/ 0 h 306"/>
                  <a:gd name="T2" fmla="*/ 326 w 326"/>
                  <a:gd name="T3" fmla="*/ 250 h 306"/>
                  <a:gd name="T4" fmla="*/ 163 w 326"/>
                  <a:gd name="T5" fmla="*/ 306 h 306"/>
                  <a:gd name="T6" fmla="*/ 0 w 326"/>
                  <a:gd name="T7" fmla="*/ 250 h 306"/>
                  <a:gd name="T8" fmla="*/ 0 w 326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306">
                    <a:moveTo>
                      <a:pt x="326" y="0"/>
                    </a:move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6" y="281"/>
                      <a:pt x="253" y="306"/>
                      <a:pt x="163" y="306"/>
                    </a:cubicBezTo>
                    <a:cubicBezTo>
                      <a:pt x="73" y="306"/>
                      <a:pt x="0" y="281"/>
                      <a:pt x="0" y="25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7"/>
              <p:cNvSpPr>
                <a:spLocks/>
              </p:cNvSpPr>
              <p:nvPr/>
            </p:nvSpPr>
            <p:spPr bwMode="auto">
              <a:xfrm>
                <a:off x="4525886" y="4612342"/>
                <a:ext cx="324888" cy="55695"/>
              </a:xfrm>
              <a:custGeom>
                <a:avLst/>
                <a:gdLst>
                  <a:gd name="T0" fmla="*/ 326 w 326"/>
                  <a:gd name="T1" fmla="*/ 0 h 56"/>
                  <a:gd name="T2" fmla="*/ 163 w 326"/>
                  <a:gd name="T3" fmla="*/ 56 h 56"/>
                  <a:gd name="T4" fmla="*/ 0 w 326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6">
                    <a:moveTo>
                      <a:pt x="326" y="0"/>
                    </a:moveTo>
                    <a:cubicBezTo>
                      <a:pt x="326" y="31"/>
                      <a:pt x="253" y="56"/>
                      <a:pt x="163" y="56"/>
                    </a:cubicBezTo>
                    <a:cubicBezTo>
                      <a:pt x="73" y="56"/>
                      <a:pt x="0" y="3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8"/>
              <p:cNvSpPr>
                <a:spLocks/>
              </p:cNvSpPr>
              <p:nvPr/>
            </p:nvSpPr>
            <p:spPr bwMode="auto">
              <a:xfrm>
                <a:off x="4525886" y="4532597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59"/>
              <p:cNvSpPr>
                <a:spLocks noChangeArrowheads="1"/>
              </p:cNvSpPr>
              <p:nvPr/>
            </p:nvSpPr>
            <p:spPr bwMode="auto">
              <a:xfrm>
                <a:off x="4759215" y="4183659"/>
                <a:ext cx="324888" cy="109702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 flipV="1">
                <a:off x="4759215" y="4238510"/>
                <a:ext cx="0" cy="155271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1"/>
              <p:cNvSpPr>
                <a:spLocks/>
              </p:cNvSpPr>
              <p:nvPr/>
            </p:nvSpPr>
            <p:spPr bwMode="auto">
              <a:xfrm>
                <a:off x="4850774" y="4238510"/>
                <a:ext cx="233329" cy="400414"/>
              </a:xfrm>
              <a:custGeom>
                <a:avLst/>
                <a:gdLst>
                  <a:gd name="T0" fmla="*/ 234 w 234"/>
                  <a:gd name="T1" fmla="*/ 0 h 402"/>
                  <a:gd name="T2" fmla="*/ 234 w 234"/>
                  <a:gd name="T3" fmla="*/ 347 h 402"/>
                  <a:gd name="T4" fmla="*/ 71 w 234"/>
                  <a:gd name="T5" fmla="*/ 402 h 402"/>
                  <a:gd name="T6" fmla="*/ 0 w 234"/>
                  <a:gd name="T7" fmla="*/ 39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402">
                    <a:moveTo>
                      <a:pt x="234" y="0"/>
                    </a:moveTo>
                    <a:cubicBezTo>
                      <a:pt x="234" y="347"/>
                      <a:pt x="234" y="347"/>
                      <a:pt x="234" y="347"/>
                    </a:cubicBezTo>
                    <a:cubicBezTo>
                      <a:pt x="234" y="377"/>
                      <a:pt x="161" y="402"/>
                      <a:pt x="71" y="402"/>
                    </a:cubicBezTo>
                    <a:cubicBezTo>
                      <a:pt x="46" y="402"/>
                      <a:pt x="22" y="400"/>
                      <a:pt x="0" y="39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2"/>
              <p:cNvSpPr>
                <a:spLocks/>
              </p:cNvSpPr>
              <p:nvPr/>
            </p:nvSpPr>
            <p:spPr bwMode="auto">
              <a:xfrm>
                <a:off x="4850774" y="4503483"/>
                <a:ext cx="233329" cy="54851"/>
              </a:xfrm>
              <a:custGeom>
                <a:avLst/>
                <a:gdLst>
                  <a:gd name="T0" fmla="*/ 234 w 234"/>
                  <a:gd name="T1" fmla="*/ 0 h 55"/>
                  <a:gd name="T2" fmla="*/ 71 w 234"/>
                  <a:gd name="T3" fmla="*/ 55 h 55"/>
                  <a:gd name="T4" fmla="*/ 0 w 234"/>
                  <a:gd name="T5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5">
                    <a:moveTo>
                      <a:pt x="234" y="0"/>
                    </a:moveTo>
                    <a:cubicBezTo>
                      <a:pt x="234" y="30"/>
                      <a:pt x="161" y="55"/>
                      <a:pt x="71" y="55"/>
                    </a:cubicBezTo>
                    <a:cubicBezTo>
                      <a:pt x="46" y="55"/>
                      <a:pt x="22" y="53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63"/>
              <p:cNvSpPr>
                <a:spLocks/>
              </p:cNvSpPr>
              <p:nvPr/>
            </p:nvSpPr>
            <p:spPr bwMode="auto">
              <a:xfrm>
                <a:off x="4850774" y="4417831"/>
                <a:ext cx="233329" cy="55695"/>
              </a:xfrm>
              <a:custGeom>
                <a:avLst/>
                <a:gdLst>
                  <a:gd name="T0" fmla="*/ 234 w 234"/>
                  <a:gd name="T1" fmla="*/ 0 h 56"/>
                  <a:gd name="T2" fmla="*/ 71 w 234"/>
                  <a:gd name="T3" fmla="*/ 56 h 56"/>
                  <a:gd name="T4" fmla="*/ 0 w 234"/>
                  <a:gd name="T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6">
                    <a:moveTo>
                      <a:pt x="234" y="0"/>
                    </a:moveTo>
                    <a:cubicBezTo>
                      <a:pt x="234" y="31"/>
                      <a:pt x="161" y="56"/>
                      <a:pt x="71" y="56"/>
                    </a:cubicBezTo>
                    <a:cubicBezTo>
                      <a:pt x="46" y="56"/>
                      <a:pt x="22" y="54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4"/>
              <p:cNvSpPr>
                <a:spLocks/>
              </p:cNvSpPr>
              <p:nvPr/>
            </p:nvSpPr>
            <p:spPr bwMode="auto">
              <a:xfrm>
                <a:off x="4759215" y="4333023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1" name="Oval 80"/>
          <p:cNvSpPr>
            <a:spLocks noChangeAspect="1"/>
          </p:cNvSpPr>
          <p:nvPr/>
        </p:nvSpPr>
        <p:spPr>
          <a:xfrm>
            <a:off x="2784819" y="3929632"/>
            <a:ext cx="1479263" cy="1508059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A3BB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967217" y="1820378"/>
            <a:ext cx="1534110" cy="1486354"/>
          </a:xfrm>
          <a:prstGeom prst="ellipse">
            <a:avLst/>
          </a:prstGeom>
          <a:solidFill>
            <a:schemeClr val="accent5">
              <a:alpha val="91000"/>
            </a:schemeClr>
          </a:solidFill>
          <a:ln w="9525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846845" y="4669822"/>
            <a:ext cx="1464214" cy="1448268"/>
          </a:xfrm>
          <a:prstGeom prst="ellipse">
            <a:avLst/>
          </a:prstGeom>
          <a:solidFill>
            <a:schemeClr val="accent1">
              <a:alpha val="91000"/>
            </a:schemeClr>
          </a:solidFill>
          <a:ln w="952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647905" y="6066995"/>
            <a:ext cx="4306101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Economic Recession: </a:t>
            </a:r>
          </a:p>
          <a:p>
            <a:pPr>
              <a:lnSpc>
                <a:spcPct val="89000"/>
              </a:lnSpc>
            </a:pPr>
            <a:r>
              <a:rPr lang="en-US" dirty="0" smtClean="0"/>
              <a:t>Purchase Intent Decrease by 2% Annually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3494812" y="5532494"/>
            <a:ext cx="2757690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Second Most </a:t>
            </a:r>
            <a:r>
              <a:rPr lang="en-US" dirty="0"/>
              <a:t>S</a:t>
            </a:r>
            <a:r>
              <a:rPr lang="en-US" dirty="0" smtClean="0"/>
              <a:t>ensitive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5271254" y="4802339"/>
            <a:ext cx="3804507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33% Risk Probability</a:t>
            </a:r>
          </a:p>
          <a:p>
            <a:pPr>
              <a:lnSpc>
                <a:spcPct val="89000"/>
              </a:lnSpc>
            </a:pPr>
            <a:r>
              <a:rPr lang="en-US" dirty="0" smtClean="0"/>
              <a:t>Second Largest </a:t>
            </a:r>
            <a:r>
              <a:rPr lang="en-US" dirty="0"/>
              <a:t>D</a:t>
            </a:r>
            <a:r>
              <a:rPr lang="en-US" dirty="0" smtClean="0"/>
              <a:t>istribution for NPV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609068" y="4158470"/>
            <a:ext cx="2298538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Mitigation Strategies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387186" y="3321146"/>
            <a:ext cx="2298538" cy="736099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Maintain a Positive NPV: $300K</a:t>
            </a:r>
          </a:p>
          <a:p>
            <a:pPr>
              <a:lnSpc>
                <a:spcPct val="89000"/>
              </a:lnSpc>
            </a:pPr>
            <a:endParaRPr lang="en-US" sz="1100" dirty="0"/>
          </a:p>
        </p:txBody>
      </p:sp>
      <p:sp>
        <p:nvSpPr>
          <p:cNvPr id="104" name="Oval 103"/>
          <p:cNvSpPr/>
          <p:nvPr/>
        </p:nvSpPr>
        <p:spPr>
          <a:xfrm>
            <a:off x="990722" y="4669822"/>
            <a:ext cx="440679" cy="4497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01</a:t>
            </a:r>
          </a:p>
        </p:txBody>
      </p:sp>
      <p:sp>
        <p:nvSpPr>
          <p:cNvPr id="105" name="Oval 104"/>
          <p:cNvSpPr/>
          <p:nvPr/>
        </p:nvSpPr>
        <p:spPr>
          <a:xfrm>
            <a:off x="2771475" y="4018251"/>
            <a:ext cx="440679" cy="449735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02</a:t>
            </a:r>
          </a:p>
        </p:txBody>
      </p:sp>
      <p:sp>
        <p:nvSpPr>
          <p:cNvPr id="106" name="Oval 105"/>
          <p:cNvSpPr/>
          <p:nvPr/>
        </p:nvSpPr>
        <p:spPr>
          <a:xfrm>
            <a:off x="4806390" y="3355605"/>
            <a:ext cx="571221" cy="55468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03</a:t>
            </a:r>
          </a:p>
        </p:txBody>
      </p:sp>
      <p:sp>
        <p:nvSpPr>
          <p:cNvPr id="107" name="Oval 106"/>
          <p:cNvSpPr/>
          <p:nvPr/>
        </p:nvSpPr>
        <p:spPr>
          <a:xfrm>
            <a:off x="8944072" y="1897583"/>
            <a:ext cx="579940" cy="5618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05</a:t>
            </a: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6899732" y="2660500"/>
            <a:ext cx="1540263" cy="1490498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846656" y="2703409"/>
            <a:ext cx="582266" cy="563456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04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2357802" y="5032635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353698" y="4350436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6405742" y="3620281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477414" y="2903862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Freeform 100"/>
          <p:cNvSpPr>
            <a:spLocks noEditPoints="1"/>
          </p:cNvSpPr>
          <p:nvPr/>
        </p:nvSpPr>
        <p:spPr bwMode="auto">
          <a:xfrm>
            <a:off x="7269195" y="3025681"/>
            <a:ext cx="917337" cy="835837"/>
          </a:xfrm>
          <a:custGeom>
            <a:avLst/>
            <a:gdLst>
              <a:gd name="T0" fmla="*/ 387 w 759"/>
              <a:gd name="T1" fmla="*/ 56 h 705"/>
              <a:gd name="T2" fmla="*/ 387 w 759"/>
              <a:gd name="T3" fmla="*/ 7 h 705"/>
              <a:gd name="T4" fmla="*/ 380 w 759"/>
              <a:gd name="T5" fmla="*/ 0 h 705"/>
              <a:gd name="T6" fmla="*/ 373 w 759"/>
              <a:gd name="T7" fmla="*/ 7 h 705"/>
              <a:gd name="T8" fmla="*/ 373 w 759"/>
              <a:gd name="T9" fmla="*/ 56 h 705"/>
              <a:gd name="T10" fmla="*/ 0 w 759"/>
              <a:gd name="T11" fmla="*/ 404 h 705"/>
              <a:gd name="T12" fmla="*/ 0 w 759"/>
              <a:gd name="T13" fmla="*/ 405 h 705"/>
              <a:gd name="T14" fmla="*/ 5 w 759"/>
              <a:gd name="T15" fmla="*/ 411 h 705"/>
              <a:gd name="T16" fmla="*/ 13 w 759"/>
              <a:gd name="T17" fmla="*/ 409 h 705"/>
              <a:gd name="T18" fmla="*/ 131 w 759"/>
              <a:gd name="T19" fmla="*/ 346 h 705"/>
              <a:gd name="T20" fmla="*/ 250 w 759"/>
              <a:gd name="T21" fmla="*/ 409 h 705"/>
              <a:gd name="T22" fmla="*/ 261 w 759"/>
              <a:gd name="T23" fmla="*/ 409 h 705"/>
              <a:gd name="T24" fmla="*/ 373 w 759"/>
              <a:gd name="T25" fmla="*/ 346 h 705"/>
              <a:gd name="T26" fmla="*/ 373 w 759"/>
              <a:gd name="T27" fmla="*/ 631 h 705"/>
              <a:gd name="T28" fmla="*/ 308 w 759"/>
              <a:gd name="T29" fmla="*/ 691 h 705"/>
              <a:gd name="T30" fmla="*/ 243 w 759"/>
              <a:gd name="T31" fmla="*/ 631 h 705"/>
              <a:gd name="T32" fmla="*/ 236 w 759"/>
              <a:gd name="T33" fmla="*/ 624 h 705"/>
              <a:gd name="T34" fmla="*/ 229 w 759"/>
              <a:gd name="T35" fmla="*/ 631 h 705"/>
              <a:gd name="T36" fmla="*/ 308 w 759"/>
              <a:gd name="T37" fmla="*/ 705 h 705"/>
              <a:gd name="T38" fmla="*/ 387 w 759"/>
              <a:gd name="T39" fmla="*/ 631 h 705"/>
              <a:gd name="T40" fmla="*/ 387 w 759"/>
              <a:gd name="T41" fmla="*/ 346 h 705"/>
              <a:gd name="T42" fmla="*/ 498 w 759"/>
              <a:gd name="T43" fmla="*/ 409 h 705"/>
              <a:gd name="T44" fmla="*/ 504 w 759"/>
              <a:gd name="T45" fmla="*/ 412 h 705"/>
              <a:gd name="T46" fmla="*/ 510 w 759"/>
              <a:gd name="T47" fmla="*/ 409 h 705"/>
              <a:gd name="T48" fmla="*/ 628 w 759"/>
              <a:gd name="T49" fmla="*/ 346 h 705"/>
              <a:gd name="T50" fmla="*/ 747 w 759"/>
              <a:gd name="T51" fmla="*/ 409 h 705"/>
              <a:gd name="T52" fmla="*/ 752 w 759"/>
              <a:gd name="T53" fmla="*/ 412 h 705"/>
              <a:gd name="T54" fmla="*/ 754 w 759"/>
              <a:gd name="T55" fmla="*/ 411 h 705"/>
              <a:gd name="T56" fmla="*/ 759 w 759"/>
              <a:gd name="T57" fmla="*/ 405 h 705"/>
              <a:gd name="T58" fmla="*/ 759 w 759"/>
              <a:gd name="T59" fmla="*/ 404 h 705"/>
              <a:gd name="T60" fmla="*/ 387 w 759"/>
              <a:gd name="T61" fmla="*/ 56 h 705"/>
              <a:gd name="T62" fmla="*/ 628 w 759"/>
              <a:gd name="T63" fmla="*/ 332 h 705"/>
              <a:gd name="T64" fmla="*/ 504 w 759"/>
              <a:gd name="T65" fmla="*/ 393 h 705"/>
              <a:gd name="T66" fmla="*/ 380 w 759"/>
              <a:gd name="T67" fmla="*/ 332 h 705"/>
              <a:gd name="T68" fmla="*/ 256 w 759"/>
              <a:gd name="T69" fmla="*/ 393 h 705"/>
              <a:gd name="T70" fmla="*/ 131 w 759"/>
              <a:gd name="T71" fmla="*/ 332 h 705"/>
              <a:gd name="T72" fmla="*/ 15 w 759"/>
              <a:gd name="T73" fmla="*/ 384 h 705"/>
              <a:gd name="T74" fmla="*/ 380 w 759"/>
              <a:gd name="T75" fmla="*/ 70 h 705"/>
              <a:gd name="T76" fmla="*/ 745 w 759"/>
              <a:gd name="T77" fmla="*/ 384 h 705"/>
              <a:gd name="T78" fmla="*/ 628 w 759"/>
              <a:gd name="T79" fmla="*/ 332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9" h="705">
                <a:moveTo>
                  <a:pt x="387" y="56"/>
                </a:moveTo>
                <a:cubicBezTo>
                  <a:pt x="387" y="7"/>
                  <a:pt x="387" y="7"/>
                  <a:pt x="387" y="7"/>
                </a:cubicBezTo>
                <a:cubicBezTo>
                  <a:pt x="387" y="3"/>
                  <a:pt x="384" y="0"/>
                  <a:pt x="380" y="0"/>
                </a:cubicBezTo>
                <a:cubicBezTo>
                  <a:pt x="376" y="0"/>
                  <a:pt x="373" y="3"/>
                  <a:pt x="373" y="7"/>
                </a:cubicBezTo>
                <a:cubicBezTo>
                  <a:pt x="373" y="56"/>
                  <a:pt x="373" y="56"/>
                  <a:pt x="373" y="56"/>
                </a:cubicBezTo>
                <a:cubicBezTo>
                  <a:pt x="167" y="59"/>
                  <a:pt x="0" y="214"/>
                  <a:pt x="0" y="404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408"/>
                  <a:pt x="2" y="410"/>
                  <a:pt x="5" y="411"/>
                </a:cubicBezTo>
                <a:cubicBezTo>
                  <a:pt x="8" y="412"/>
                  <a:pt x="11" y="411"/>
                  <a:pt x="13" y="409"/>
                </a:cubicBezTo>
                <a:cubicBezTo>
                  <a:pt x="40" y="369"/>
                  <a:pt x="85" y="346"/>
                  <a:pt x="131" y="346"/>
                </a:cubicBezTo>
                <a:cubicBezTo>
                  <a:pt x="178" y="346"/>
                  <a:pt x="223" y="369"/>
                  <a:pt x="250" y="409"/>
                </a:cubicBezTo>
                <a:cubicBezTo>
                  <a:pt x="253" y="412"/>
                  <a:pt x="259" y="412"/>
                  <a:pt x="261" y="409"/>
                </a:cubicBezTo>
                <a:cubicBezTo>
                  <a:pt x="287" y="371"/>
                  <a:pt x="329" y="348"/>
                  <a:pt x="373" y="346"/>
                </a:cubicBezTo>
                <a:cubicBezTo>
                  <a:pt x="373" y="631"/>
                  <a:pt x="373" y="631"/>
                  <a:pt x="373" y="631"/>
                </a:cubicBezTo>
                <a:cubicBezTo>
                  <a:pt x="373" y="664"/>
                  <a:pt x="344" y="691"/>
                  <a:pt x="308" y="691"/>
                </a:cubicBezTo>
                <a:cubicBezTo>
                  <a:pt x="272" y="691"/>
                  <a:pt x="243" y="664"/>
                  <a:pt x="243" y="631"/>
                </a:cubicBezTo>
                <a:cubicBezTo>
                  <a:pt x="243" y="627"/>
                  <a:pt x="240" y="624"/>
                  <a:pt x="236" y="624"/>
                </a:cubicBezTo>
                <a:cubicBezTo>
                  <a:pt x="233" y="624"/>
                  <a:pt x="229" y="627"/>
                  <a:pt x="229" y="631"/>
                </a:cubicBezTo>
                <a:cubicBezTo>
                  <a:pt x="229" y="672"/>
                  <a:pt x="265" y="705"/>
                  <a:pt x="308" y="705"/>
                </a:cubicBezTo>
                <a:cubicBezTo>
                  <a:pt x="352" y="705"/>
                  <a:pt x="387" y="672"/>
                  <a:pt x="387" y="631"/>
                </a:cubicBezTo>
                <a:cubicBezTo>
                  <a:pt x="387" y="346"/>
                  <a:pt x="387" y="346"/>
                  <a:pt x="387" y="346"/>
                </a:cubicBezTo>
                <a:cubicBezTo>
                  <a:pt x="431" y="348"/>
                  <a:pt x="472" y="371"/>
                  <a:pt x="498" y="409"/>
                </a:cubicBezTo>
                <a:cubicBezTo>
                  <a:pt x="500" y="410"/>
                  <a:pt x="502" y="412"/>
                  <a:pt x="504" y="412"/>
                </a:cubicBezTo>
                <a:cubicBezTo>
                  <a:pt x="506" y="412"/>
                  <a:pt x="508" y="410"/>
                  <a:pt x="510" y="409"/>
                </a:cubicBezTo>
                <a:cubicBezTo>
                  <a:pt x="537" y="369"/>
                  <a:pt x="581" y="346"/>
                  <a:pt x="628" y="346"/>
                </a:cubicBezTo>
                <a:cubicBezTo>
                  <a:pt x="675" y="346"/>
                  <a:pt x="719" y="369"/>
                  <a:pt x="747" y="409"/>
                </a:cubicBezTo>
                <a:cubicBezTo>
                  <a:pt x="748" y="410"/>
                  <a:pt x="750" y="412"/>
                  <a:pt x="752" y="412"/>
                </a:cubicBezTo>
                <a:cubicBezTo>
                  <a:pt x="753" y="412"/>
                  <a:pt x="754" y="411"/>
                  <a:pt x="754" y="411"/>
                </a:cubicBezTo>
                <a:cubicBezTo>
                  <a:pt x="757" y="410"/>
                  <a:pt x="759" y="408"/>
                  <a:pt x="759" y="405"/>
                </a:cubicBezTo>
                <a:cubicBezTo>
                  <a:pt x="759" y="404"/>
                  <a:pt x="759" y="404"/>
                  <a:pt x="759" y="404"/>
                </a:cubicBezTo>
                <a:cubicBezTo>
                  <a:pt x="759" y="214"/>
                  <a:pt x="593" y="59"/>
                  <a:pt x="387" y="56"/>
                </a:cubicBezTo>
                <a:close/>
                <a:moveTo>
                  <a:pt x="628" y="332"/>
                </a:moveTo>
                <a:cubicBezTo>
                  <a:pt x="580" y="332"/>
                  <a:pt x="534" y="354"/>
                  <a:pt x="504" y="393"/>
                </a:cubicBezTo>
                <a:cubicBezTo>
                  <a:pt x="474" y="354"/>
                  <a:pt x="428" y="332"/>
                  <a:pt x="380" y="332"/>
                </a:cubicBezTo>
                <a:cubicBezTo>
                  <a:pt x="332" y="332"/>
                  <a:pt x="286" y="354"/>
                  <a:pt x="256" y="393"/>
                </a:cubicBezTo>
                <a:cubicBezTo>
                  <a:pt x="225" y="354"/>
                  <a:pt x="180" y="332"/>
                  <a:pt x="131" y="332"/>
                </a:cubicBezTo>
                <a:cubicBezTo>
                  <a:pt x="87" y="332"/>
                  <a:pt x="45" y="351"/>
                  <a:pt x="15" y="384"/>
                </a:cubicBezTo>
                <a:cubicBezTo>
                  <a:pt x="27" y="209"/>
                  <a:pt x="186" y="70"/>
                  <a:pt x="380" y="70"/>
                </a:cubicBezTo>
                <a:cubicBezTo>
                  <a:pt x="574" y="70"/>
                  <a:pt x="733" y="209"/>
                  <a:pt x="745" y="384"/>
                </a:cubicBezTo>
                <a:cubicBezTo>
                  <a:pt x="715" y="351"/>
                  <a:pt x="673" y="332"/>
                  <a:pt x="628" y="3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6553510" y="2172576"/>
            <a:ext cx="454142" cy="440380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9" name="Freeform 21"/>
          <p:cNvSpPr>
            <a:spLocks noEditPoints="1"/>
          </p:cNvSpPr>
          <p:nvPr/>
        </p:nvSpPr>
        <p:spPr bwMode="auto">
          <a:xfrm>
            <a:off x="1207325" y="5142013"/>
            <a:ext cx="793434" cy="659136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1" name="Freeform 86"/>
          <p:cNvSpPr>
            <a:spLocks noEditPoints="1"/>
          </p:cNvSpPr>
          <p:nvPr/>
        </p:nvSpPr>
        <p:spPr bwMode="auto">
          <a:xfrm>
            <a:off x="9405449" y="2179837"/>
            <a:ext cx="756665" cy="807607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2" name="Freeform 115"/>
          <p:cNvSpPr>
            <a:spLocks noEditPoints="1"/>
          </p:cNvSpPr>
          <p:nvPr/>
        </p:nvSpPr>
        <p:spPr bwMode="auto">
          <a:xfrm>
            <a:off x="3103192" y="4336019"/>
            <a:ext cx="843253" cy="777137"/>
          </a:xfrm>
          <a:custGeom>
            <a:avLst/>
            <a:gdLst>
              <a:gd name="T0" fmla="*/ 321 w 557"/>
              <a:gd name="T1" fmla="*/ 196 h 564"/>
              <a:gd name="T2" fmla="*/ 303 w 557"/>
              <a:gd name="T3" fmla="*/ 182 h 564"/>
              <a:gd name="T4" fmla="*/ 319 w 557"/>
              <a:gd name="T5" fmla="*/ 159 h 564"/>
              <a:gd name="T6" fmla="*/ 303 w 557"/>
              <a:gd name="T7" fmla="*/ 145 h 564"/>
              <a:gd name="T8" fmla="*/ 386 w 557"/>
              <a:gd name="T9" fmla="*/ 81 h 564"/>
              <a:gd name="T10" fmla="*/ 425 w 557"/>
              <a:gd name="T11" fmla="*/ 118 h 564"/>
              <a:gd name="T12" fmla="*/ 335 w 557"/>
              <a:gd name="T13" fmla="*/ 145 h 564"/>
              <a:gd name="T14" fmla="*/ 387 w 557"/>
              <a:gd name="T15" fmla="*/ 159 h 564"/>
              <a:gd name="T16" fmla="*/ 334 w 557"/>
              <a:gd name="T17" fmla="*/ 182 h 564"/>
              <a:gd name="T18" fmla="*/ 387 w 557"/>
              <a:gd name="T19" fmla="*/ 196 h 564"/>
              <a:gd name="T20" fmla="*/ 425 w 557"/>
              <a:gd name="T21" fmla="*/ 222 h 564"/>
              <a:gd name="T22" fmla="*/ 238 w 557"/>
              <a:gd name="T23" fmla="*/ 315 h 564"/>
              <a:gd name="T24" fmla="*/ 194 w 557"/>
              <a:gd name="T25" fmla="*/ 355 h 564"/>
              <a:gd name="T26" fmla="*/ 194 w 557"/>
              <a:gd name="T27" fmla="*/ 435 h 564"/>
              <a:gd name="T28" fmla="*/ 180 w 557"/>
              <a:gd name="T29" fmla="*/ 461 h 564"/>
              <a:gd name="T30" fmla="*/ 126 w 557"/>
              <a:gd name="T31" fmla="*/ 402 h 564"/>
              <a:gd name="T32" fmla="*/ 180 w 557"/>
              <a:gd name="T33" fmla="*/ 366 h 564"/>
              <a:gd name="T34" fmla="*/ 180 w 557"/>
              <a:gd name="T35" fmla="*/ 270 h 564"/>
              <a:gd name="T36" fmla="*/ 194 w 557"/>
              <a:gd name="T37" fmla="*/ 288 h 564"/>
              <a:gd name="T38" fmla="*/ 180 w 557"/>
              <a:gd name="T39" fmla="*/ 352 h 564"/>
              <a:gd name="T40" fmla="*/ 180 w 557"/>
              <a:gd name="T41" fmla="*/ 352 h 564"/>
              <a:gd name="T42" fmla="*/ 224 w 557"/>
              <a:gd name="T43" fmla="*/ 398 h 564"/>
              <a:gd name="T44" fmla="*/ 535 w 557"/>
              <a:gd name="T45" fmla="*/ 425 h 564"/>
              <a:gd name="T46" fmla="*/ 365 w 557"/>
              <a:gd name="T47" fmla="*/ 510 h 564"/>
              <a:gd name="T48" fmla="*/ 394 w 557"/>
              <a:gd name="T49" fmla="*/ 564 h 564"/>
              <a:gd name="T50" fmla="*/ 339 w 557"/>
              <a:gd name="T51" fmla="*/ 500 h 564"/>
              <a:gd name="T52" fmla="*/ 338 w 557"/>
              <a:gd name="T53" fmla="*/ 497 h 564"/>
              <a:gd name="T54" fmla="*/ 338 w 557"/>
              <a:gd name="T55" fmla="*/ 494 h 564"/>
              <a:gd name="T56" fmla="*/ 339 w 557"/>
              <a:gd name="T57" fmla="*/ 492 h 564"/>
              <a:gd name="T58" fmla="*/ 340 w 557"/>
              <a:gd name="T59" fmla="*/ 491 h 564"/>
              <a:gd name="T60" fmla="*/ 342 w 557"/>
              <a:gd name="T61" fmla="*/ 489 h 564"/>
              <a:gd name="T62" fmla="*/ 423 w 557"/>
              <a:gd name="T63" fmla="*/ 459 h 564"/>
              <a:gd name="T64" fmla="*/ 450 w 557"/>
              <a:gd name="T65" fmla="*/ 490 h 564"/>
              <a:gd name="T66" fmla="*/ 387 w 557"/>
              <a:gd name="T67" fmla="*/ 339 h 564"/>
              <a:gd name="T68" fmla="*/ 190 w 557"/>
              <a:gd name="T69" fmla="*/ 539 h 564"/>
              <a:gd name="T70" fmla="*/ 22 w 557"/>
              <a:gd name="T71" fmla="*/ 140 h 564"/>
              <a:gd name="T72" fmla="*/ 158 w 557"/>
              <a:gd name="T73" fmla="*/ 12 h 564"/>
              <a:gd name="T74" fmla="*/ 218 w 557"/>
              <a:gd name="T75" fmla="*/ 65 h 564"/>
              <a:gd name="T76" fmla="*/ 219 w 557"/>
              <a:gd name="T77" fmla="*/ 67 h 564"/>
              <a:gd name="T78" fmla="*/ 219 w 557"/>
              <a:gd name="T79" fmla="*/ 71 h 564"/>
              <a:gd name="T80" fmla="*/ 219 w 557"/>
              <a:gd name="T81" fmla="*/ 72 h 564"/>
              <a:gd name="T82" fmla="*/ 218 w 557"/>
              <a:gd name="T83" fmla="*/ 74 h 564"/>
              <a:gd name="T84" fmla="*/ 216 w 557"/>
              <a:gd name="T85" fmla="*/ 75 h 564"/>
              <a:gd name="T86" fmla="*/ 143 w 557"/>
              <a:gd name="T87" fmla="*/ 109 h 564"/>
              <a:gd name="T88" fmla="*/ 137 w 557"/>
              <a:gd name="T89" fmla="*/ 97 h 564"/>
              <a:gd name="T90" fmla="*/ 35 w 557"/>
              <a:gd name="T91" fmla="*/ 145 h 564"/>
              <a:gd name="T92" fmla="*/ 220 w 557"/>
              <a:gd name="T93" fmla="*/ 202 h 564"/>
              <a:gd name="T94" fmla="*/ 556 w 557"/>
              <a:gd name="T95" fmla="*/ 170 h 564"/>
              <a:gd name="T96" fmla="*/ 224 w 557"/>
              <a:gd name="T97" fmla="*/ 217 h 564"/>
              <a:gd name="T98" fmla="*/ 190 w 557"/>
              <a:gd name="T99" fmla="*/ 525 h 564"/>
              <a:gd name="T100" fmla="*/ 501 w 557"/>
              <a:gd name="T101" fmla="*/ 275 h 564"/>
              <a:gd name="T102" fmla="*/ 542 w 557"/>
              <a:gd name="T103" fmla="*/ 170 h 564"/>
              <a:gd name="T104" fmla="*/ 387 w 557"/>
              <a:gd name="T105" fmla="*/ 325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7" h="564">
                <a:moveTo>
                  <a:pt x="436" y="230"/>
                </a:moveTo>
                <a:cubicBezTo>
                  <a:pt x="423" y="249"/>
                  <a:pt x="406" y="259"/>
                  <a:pt x="386" y="259"/>
                </a:cubicBezTo>
                <a:cubicBezTo>
                  <a:pt x="352" y="259"/>
                  <a:pt x="329" y="235"/>
                  <a:pt x="321" y="196"/>
                </a:cubicBezTo>
                <a:cubicBezTo>
                  <a:pt x="303" y="196"/>
                  <a:pt x="303" y="196"/>
                  <a:pt x="303" y="196"/>
                </a:cubicBezTo>
                <a:cubicBezTo>
                  <a:pt x="300" y="196"/>
                  <a:pt x="296" y="193"/>
                  <a:pt x="296" y="189"/>
                </a:cubicBezTo>
                <a:cubicBezTo>
                  <a:pt x="296" y="185"/>
                  <a:pt x="300" y="182"/>
                  <a:pt x="303" y="182"/>
                </a:cubicBezTo>
                <a:cubicBezTo>
                  <a:pt x="320" y="182"/>
                  <a:pt x="320" y="182"/>
                  <a:pt x="320" y="182"/>
                </a:cubicBezTo>
                <a:cubicBezTo>
                  <a:pt x="319" y="178"/>
                  <a:pt x="319" y="174"/>
                  <a:pt x="319" y="170"/>
                </a:cubicBezTo>
                <a:cubicBezTo>
                  <a:pt x="319" y="166"/>
                  <a:pt x="319" y="163"/>
                  <a:pt x="319" y="159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300" y="159"/>
                  <a:pt x="296" y="156"/>
                  <a:pt x="296" y="152"/>
                </a:cubicBezTo>
                <a:cubicBezTo>
                  <a:pt x="296" y="148"/>
                  <a:pt x="300" y="145"/>
                  <a:pt x="303" y="145"/>
                </a:cubicBezTo>
                <a:cubicBezTo>
                  <a:pt x="321" y="145"/>
                  <a:pt x="321" y="145"/>
                  <a:pt x="321" y="145"/>
                </a:cubicBezTo>
                <a:cubicBezTo>
                  <a:pt x="324" y="130"/>
                  <a:pt x="329" y="117"/>
                  <a:pt x="337" y="106"/>
                </a:cubicBezTo>
                <a:cubicBezTo>
                  <a:pt x="349" y="90"/>
                  <a:pt x="366" y="81"/>
                  <a:pt x="386" y="81"/>
                </a:cubicBezTo>
                <a:cubicBezTo>
                  <a:pt x="406" y="81"/>
                  <a:pt x="423" y="90"/>
                  <a:pt x="436" y="110"/>
                </a:cubicBezTo>
                <a:cubicBezTo>
                  <a:pt x="438" y="113"/>
                  <a:pt x="438" y="117"/>
                  <a:pt x="434" y="120"/>
                </a:cubicBezTo>
                <a:cubicBezTo>
                  <a:pt x="431" y="122"/>
                  <a:pt x="427" y="121"/>
                  <a:pt x="425" y="118"/>
                </a:cubicBezTo>
                <a:cubicBezTo>
                  <a:pt x="414" y="102"/>
                  <a:pt x="402" y="95"/>
                  <a:pt x="386" y="95"/>
                </a:cubicBezTo>
                <a:cubicBezTo>
                  <a:pt x="371" y="95"/>
                  <a:pt x="357" y="102"/>
                  <a:pt x="348" y="115"/>
                </a:cubicBezTo>
                <a:cubicBezTo>
                  <a:pt x="342" y="123"/>
                  <a:pt x="338" y="133"/>
                  <a:pt x="335" y="145"/>
                </a:cubicBezTo>
                <a:cubicBezTo>
                  <a:pt x="387" y="145"/>
                  <a:pt x="387" y="145"/>
                  <a:pt x="387" y="145"/>
                </a:cubicBezTo>
                <a:cubicBezTo>
                  <a:pt x="390" y="145"/>
                  <a:pt x="394" y="148"/>
                  <a:pt x="394" y="152"/>
                </a:cubicBezTo>
                <a:cubicBezTo>
                  <a:pt x="394" y="156"/>
                  <a:pt x="391" y="159"/>
                  <a:pt x="387" y="159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3" y="163"/>
                  <a:pt x="333" y="166"/>
                  <a:pt x="333" y="170"/>
                </a:cubicBezTo>
                <a:cubicBezTo>
                  <a:pt x="333" y="174"/>
                  <a:pt x="333" y="178"/>
                  <a:pt x="334" y="182"/>
                </a:cubicBezTo>
                <a:cubicBezTo>
                  <a:pt x="387" y="182"/>
                  <a:pt x="387" y="182"/>
                  <a:pt x="387" y="182"/>
                </a:cubicBezTo>
                <a:cubicBezTo>
                  <a:pt x="391" y="182"/>
                  <a:pt x="394" y="185"/>
                  <a:pt x="394" y="189"/>
                </a:cubicBezTo>
                <a:cubicBezTo>
                  <a:pt x="394" y="193"/>
                  <a:pt x="391" y="196"/>
                  <a:pt x="387" y="196"/>
                </a:cubicBezTo>
                <a:cubicBezTo>
                  <a:pt x="336" y="196"/>
                  <a:pt x="336" y="196"/>
                  <a:pt x="336" y="196"/>
                </a:cubicBezTo>
                <a:cubicBezTo>
                  <a:pt x="342" y="227"/>
                  <a:pt x="360" y="245"/>
                  <a:pt x="386" y="245"/>
                </a:cubicBezTo>
                <a:cubicBezTo>
                  <a:pt x="402" y="245"/>
                  <a:pt x="414" y="238"/>
                  <a:pt x="425" y="222"/>
                </a:cubicBezTo>
                <a:cubicBezTo>
                  <a:pt x="427" y="219"/>
                  <a:pt x="431" y="218"/>
                  <a:pt x="434" y="220"/>
                </a:cubicBezTo>
                <a:cubicBezTo>
                  <a:pt x="438" y="222"/>
                  <a:pt x="438" y="227"/>
                  <a:pt x="436" y="230"/>
                </a:cubicBezTo>
                <a:close/>
                <a:moveTo>
                  <a:pt x="238" y="315"/>
                </a:moveTo>
                <a:cubicBezTo>
                  <a:pt x="236" y="318"/>
                  <a:pt x="232" y="319"/>
                  <a:pt x="229" y="317"/>
                </a:cubicBezTo>
                <a:cubicBezTo>
                  <a:pt x="217" y="309"/>
                  <a:pt x="205" y="304"/>
                  <a:pt x="194" y="302"/>
                </a:cubicBezTo>
                <a:cubicBezTo>
                  <a:pt x="194" y="355"/>
                  <a:pt x="194" y="355"/>
                  <a:pt x="194" y="355"/>
                </a:cubicBezTo>
                <a:cubicBezTo>
                  <a:pt x="194" y="355"/>
                  <a:pt x="194" y="355"/>
                  <a:pt x="195" y="355"/>
                </a:cubicBezTo>
                <a:cubicBezTo>
                  <a:pt x="209" y="358"/>
                  <a:pt x="238" y="365"/>
                  <a:pt x="238" y="398"/>
                </a:cubicBezTo>
                <a:cubicBezTo>
                  <a:pt x="238" y="424"/>
                  <a:pt x="216" y="434"/>
                  <a:pt x="194" y="435"/>
                </a:cubicBezTo>
                <a:cubicBezTo>
                  <a:pt x="194" y="461"/>
                  <a:pt x="194" y="461"/>
                  <a:pt x="194" y="461"/>
                </a:cubicBezTo>
                <a:cubicBezTo>
                  <a:pt x="194" y="465"/>
                  <a:pt x="191" y="468"/>
                  <a:pt x="187" y="468"/>
                </a:cubicBezTo>
                <a:cubicBezTo>
                  <a:pt x="183" y="468"/>
                  <a:pt x="180" y="465"/>
                  <a:pt x="180" y="461"/>
                </a:cubicBezTo>
                <a:cubicBezTo>
                  <a:pt x="180" y="435"/>
                  <a:pt x="180" y="435"/>
                  <a:pt x="180" y="435"/>
                </a:cubicBezTo>
                <a:cubicBezTo>
                  <a:pt x="163" y="433"/>
                  <a:pt x="141" y="423"/>
                  <a:pt x="127" y="412"/>
                </a:cubicBezTo>
                <a:cubicBezTo>
                  <a:pt x="124" y="410"/>
                  <a:pt x="124" y="405"/>
                  <a:pt x="126" y="402"/>
                </a:cubicBezTo>
                <a:cubicBezTo>
                  <a:pt x="129" y="399"/>
                  <a:pt x="133" y="399"/>
                  <a:pt x="136" y="401"/>
                </a:cubicBezTo>
                <a:cubicBezTo>
                  <a:pt x="148" y="411"/>
                  <a:pt x="166" y="418"/>
                  <a:pt x="180" y="421"/>
                </a:cubicBezTo>
                <a:cubicBezTo>
                  <a:pt x="180" y="366"/>
                  <a:pt x="180" y="366"/>
                  <a:pt x="180" y="366"/>
                </a:cubicBezTo>
                <a:cubicBezTo>
                  <a:pt x="164" y="362"/>
                  <a:pt x="135" y="355"/>
                  <a:pt x="135" y="327"/>
                </a:cubicBezTo>
                <a:cubicBezTo>
                  <a:pt x="135" y="301"/>
                  <a:pt x="158" y="290"/>
                  <a:pt x="180" y="288"/>
                </a:cubicBezTo>
                <a:cubicBezTo>
                  <a:pt x="180" y="270"/>
                  <a:pt x="180" y="270"/>
                  <a:pt x="180" y="270"/>
                </a:cubicBezTo>
                <a:cubicBezTo>
                  <a:pt x="180" y="267"/>
                  <a:pt x="183" y="263"/>
                  <a:pt x="187" y="263"/>
                </a:cubicBezTo>
                <a:cubicBezTo>
                  <a:pt x="191" y="263"/>
                  <a:pt x="194" y="267"/>
                  <a:pt x="194" y="270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7" y="290"/>
                  <a:pt x="223" y="296"/>
                  <a:pt x="236" y="305"/>
                </a:cubicBezTo>
                <a:cubicBezTo>
                  <a:pt x="240" y="307"/>
                  <a:pt x="241" y="311"/>
                  <a:pt x="238" y="315"/>
                </a:cubicBezTo>
                <a:close/>
                <a:moveTo>
                  <a:pt x="180" y="352"/>
                </a:moveTo>
                <a:cubicBezTo>
                  <a:pt x="180" y="302"/>
                  <a:pt x="180" y="302"/>
                  <a:pt x="180" y="302"/>
                </a:cubicBezTo>
                <a:cubicBezTo>
                  <a:pt x="168" y="303"/>
                  <a:pt x="149" y="308"/>
                  <a:pt x="149" y="327"/>
                </a:cubicBezTo>
                <a:cubicBezTo>
                  <a:pt x="149" y="342"/>
                  <a:pt x="164" y="348"/>
                  <a:pt x="180" y="352"/>
                </a:cubicBezTo>
                <a:close/>
                <a:moveTo>
                  <a:pt x="194" y="369"/>
                </a:moveTo>
                <a:cubicBezTo>
                  <a:pt x="194" y="421"/>
                  <a:pt x="194" y="421"/>
                  <a:pt x="194" y="421"/>
                </a:cubicBezTo>
                <a:cubicBezTo>
                  <a:pt x="206" y="421"/>
                  <a:pt x="224" y="416"/>
                  <a:pt x="224" y="398"/>
                </a:cubicBezTo>
                <a:cubicBezTo>
                  <a:pt x="224" y="379"/>
                  <a:pt x="210" y="373"/>
                  <a:pt x="194" y="369"/>
                </a:cubicBezTo>
                <a:close/>
                <a:moveTo>
                  <a:pt x="517" y="278"/>
                </a:moveTo>
                <a:cubicBezTo>
                  <a:pt x="550" y="320"/>
                  <a:pt x="557" y="376"/>
                  <a:pt x="535" y="425"/>
                </a:cubicBezTo>
                <a:cubicBezTo>
                  <a:pt x="520" y="461"/>
                  <a:pt x="491" y="489"/>
                  <a:pt x="455" y="503"/>
                </a:cubicBezTo>
                <a:cubicBezTo>
                  <a:pt x="437" y="510"/>
                  <a:pt x="419" y="514"/>
                  <a:pt x="400" y="514"/>
                </a:cubicBezTo>
                <a:cubicBezTo>
                  <a:pt x="389" y="514"/>
                  <a:pt x="377" y="512"/>
                  <a:pt x="365" y="510"/>
                </a:cubicBezTo>
                <a:cubicBezTo>
                  <a:pt x="399" y="553"/>
                  <a:pt x="399" y="553"/>
                  <a:pt x="399" y="553"/>
                </a:cubicBezTo>
                <a:cubicBezTo>
                  <a:pt x="402" y="556"/>
                  <a:pt x="401" y="560"/>
                  <a:pt x="398" y="563"/>
                </a:cubicBezTo>
                <a:cubicBezTo>
                  <a:pt x="397" y="564"/>
                  <a:pt x="395" y="564"/>
                  <a:pt x="394" y="564"/>
                </a:cubicBezTo>
                <a:cubicBezTo>
                  <a:pt x="392" y="564"/>
                  <a:pt x="390" y="563"/>
                  <a:pt x="388" y="562"/>
                </a:cubicBezTo>
                <a:cubicBezTo>
                  <a:pt x="340" y="500"/>
                  <a:pt x="340" y="500"/>
                  <a:pt x="340" y="500"/>
                </a:cubicBezTo>
                <a:cubicBezTo>
                  <a:pt x="339" y="500"/>
                  <a:pt x="339" y="500"/>
                  <a:pt x="339" y="500"/>
                </a:cubicBezTo>
                <a:cubicBezTo>
                  <a:pt x="339" y="499"/>
                  <a:pt x="339" y="499"/>
                  <a:pt x="339" y="499"/>
                </a:cubicBezTo>
                <a:cubicBezTo>
                  <a:pt x="339" y="499"/>
                  <a:pt x="339" y="498"/>
                  <a:pt x="339" y="498"/>
                </a:cubicBezTo>
                <a:cubicBezTo>
                  <a:pt x="338" y="498"/>
                  <a:pt x="338" y="498"/>
                  <a:pt x="338" y="497"/>
                </a:cubicBezTo>
                <a:cubicBezTo>
                  <a:pt x="338" y="497"/>
                  <a:pt x="338" y="497"/>
                  <a:pt x="338" y="497"/>
                </a:cubicBezTo>
                <a:cubicBezTo>
                  <a:pt x="338" y="496"/>
                  <a:pt x="338" y="495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8" y="494"/>
                  <a:pt x="338" y="494"/>
                  <a:pt x="338" y="493"/>
                </a:cubicBezTo>
                <a:cubicBezTo>
                  <a:pt x="338" y="493"/>
                  <a:pt x="338" y="493"/>
                  <a:pt x="339" y="493"/>
                </a:cubicBezTo>
                <a:cubicBezTo>
                  <a:pt x="339" y="493"/>
                  <a:pt x="339" y="493"/>
                  <a:pt x="339" y="492"/>
                </a:cubicBezTo>
                <a:cubicBezTo>
                  <a:pt x="339" y="492"/>
                  <a:pt x="339" y="492"/>
                  <a:pt x="339" y="492"/>
                </a:cubicBezTo>
                <a:cubicBezTo>
                  <a:pt x="339" y="492"/>
                  <a:pt x="339" y="491"/>
                  <a:pt x="339" y="491"/>
                </a:cubicBezTo>
                <a:cubicBezTo>
                  <a:pt x="340" y="491"/>
                  <a:pt x="340" y="491"/>
                  <a:pt x="340" y="491"/>
                </a:cubicBezTo>
                <a:cubicBezTo>
                  <a:pt x="340" y="491"/>
                  <a:pt x="340" y="490"/>
                  <a:pt x="341" y="490"/>
                </a:cubicBezTo>
                <a:cubicBezTo>
                  <a:pt x="341" y="490"/>
                  <a:pt x="341" y="490"/>
                  <a:pt x="341" y="490"/>
                </a:cubicBezTo>
                <a:cubicBezTo>
                  <a:pt x="341" y="490"/>
                  <a:pt x="341" y="489"/>
                  <a:pt x="342" y="489"/>
                </a:cubicBezTo>
                <a:cubicBezTo>
                  <a:pt x="342" y="489"/>
                  <a:pt x="342" y="489"/>
                  <a:pt x="342" y="489"/>
                </a:cubicBezTo>
                <a:cubicBezTo>
                  <a:pt x="414" y="456"/>
                  <a:pt x="414" y="456"/>
                  <a:pt x="414" y="456"/>
                </a:cubicBezTo>
                <a:cubicBezTo>
                  <a:pt x="418" y="454"/>
                  <a:pt x="422" y="456"/>
                  <a:pt x="423" y="459"/>
                </a:cubicBezTo>
                <a:cubicBezTo>
                  <a:pt x="425" y="463"/>
                  <a:pt x="423" y="467"/>
                  <a:pt x="420" y="468"/>
                </a:cubicBezTo>
                <a:cubicBezTo>
                  <a:pt x="363" y="495"/>
                  <a:pt x="363" y="495"/>
                  <a:pt x="363" y="495"/>
                </a:cubicBezTo>
                <a:cubicBezTo>
                  <a:pt x="392" y="503"/>
                  <a:pt x="422" y="501"/>
                  <a:pt x="450" y="490"/>
                </a:cubicBezTo>
                <a:cubicBezTo>
                  <a:pt x="483" y="477"/>
                  <a:pt x="509" y="452"/>
                  <a:pt x="523" y="419"/>
                </a:cubicBezTo>
                <a:cubicBezTo>
                  <a:pt x="541" y="376"/>
                  <a:pt x="536" y="326"/>
                  <a:pt x="508" y="288"/>
                </a:cubicBezTo>
                <a:cubicBezTo>
                  <a:pt x="477" y="320"/>
                  <a:pt x="434" y="339"/>
                  <a:pt x="387" y="339"/>
                </a:cubicBezTo>
                <a:cubicBezTo>
                  <a:pt x="376" y="339"/>
                  <a:pt x="366" y="338"/>
                  <a:pt x="356" y="337"/>
                </a:cubicBezTo>
                <a:cubicBezTo>
                  <a:pt x="358" y="347"/>
                  <a:pt x="359" y="358"/>
                  <a:pt x="359" y="369"/>
                </a:cubicBezTo>
                <a:cubicBezTo>
                  <a:pt x="359" y="462"/>
                  <a:pt x="283" y="539"/>
                  <a:pt x="190" y="539"/>
                </a:cubicBezTo>
                <a:cubicBezTo>
                  <a:pt x="97" y="539"/>
                  <a:pt x="21" y="462"/>
                  <a:pt x="21" y="369"/>
                </a:cubicBezTo>
                <a:cubicBezTo>
                  <a:pt x="21" y="340"/>
                  <a:pt x="28" y="313"/>
                  <a:pt x="41" y="289"/>
                </a:cubicBezTo>
                <a:cubicBezTo>
                  <a:pt x="8" y="246"/>
                  <a:pt x="0" y="190"/>
                  <a:pt x="22" y="140"/>
                </a:cubicBezTo>
                <a:cubicBezTo>
                  <a:pt x="37" y="104"/>
                  <a:pt x="66" y="76"/>
                  <a:pt x="102" y="61"/>
                </a:cubicBezTo>
                <a:cubicBezTo>
                  <a:pt x="131" y="50"/>
                  <a:pt x="163" y="48"/>
                  <a:pt x="192" y="55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56" y="9"/>
                  <a:pt x="156" y="4"/>
                  <a:pt x="159" y="2"/>
                </a:cubicBezTo>
                <a:cubicBezTo>
                  <a:pt x="162" y="0"/>
                  <a:pt x="167" y="0"/>
                  <a:pt x="169" y="3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6"/>
                  <a:pt x="218" y="66"/>
                  <a:pt x="218" y="66"/>
                </a:cubicBezTo>
                <a:cubicBezTo>
                  <a:pt x="218" y="66"/>
                  <a:pt x="219" y="66"/>
                  <a:pt x="219" y="67"/>
                </a:cubicBezTo>
                <a:cubicBezTo>
                  <a:pt x="219" y="67"/>
                  <a:pt x="219" y="67"/>
                  <a:pt x="219" y="68"/>
                </a:cubicBezTo>
                <a:cubicBezTo>
                  <a:pt x="219" y="68"/>
                  <a:pt x="219" y="68"/>
                  <a:pt x="219" y="68"/>
                </a:cubicBezTo>
                <a:cubicBezTo>
                  <a:pt x="219" y="69"/>
                  <a:pt x="219" y="70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18" y="73"/>
                  <a:pt x="218" y="73"/>
                  <a:pt x="218" y="74"/>
                </a:cubicBezTo>
                <a:cubicBezTo>
                  <a:pt x="218" y="74"/>
                  <a:pt x="218" y="74"/>
                  <a:pt x="217" y="74"/>
                </a:cubicBezTo>
                <a:cubicBezTo>
                  <a:pt x="217" y="74"/>
                  <a:pt x="217" y="75"/>
                  <a:pt x="217" y="75"/>
                </a:cubicBezTo>
                <a:cubicBezTo>
                  <a:pt x="217" y="75"/>
                  <a:pt x="216" y="75"/>
                  <a:pt x="216" y="75"/>
                </a:cubicBezTo>
                <a:cubicBezTo>
                  <a:pt x="216" y="75"/>
                  <a:pt x="216" y="75"/>
                  <a:pt x="216" y="76"/>
                </a:cubicBezTo>
                <a:cubicBezTo>
                  <a:pt x="215" y="76"/>
                  <a:pt x="215" y="76"/>
                  <a:pt x="215" y="76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2" y="110"/>
                  <a:pt x="141" y="110"/>
                  <a:pt x="140" y="110"/>
                </a:cubicBezTo>
                <a:cubicBezTo>
                  <a:pt x="138" y="110"/>
                  <a:pt x="135" y="108"/>
                  <a:pt x="134" y="106"/>
                </a:cubicBezTo>
                <a:cubicBezTo>
                  <a:pt x="132" y="102"/>
                  <a:pt x="134" y="98"/>
                  <a:pt x="137" y="97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66" y="62"/>
                  <a:pt x="135" y="63"/>
                  <a:pt x="108" y="74"/>
                </a:cubicBezTo>
                <a:cubicBezTo>
                  <a:pt x="75" y="88"/>
                  <a:pt x="49" y="113"/>
                  <a:pt x="35" y="145"/>
                </a:cubicBezTo>
                <a:cubicBezTo>
                  <a:pt x="16" y="189"/>
                  <a:pt x="21" y="238"/>
                  <a:pt x="49" y="276"/>
                </a:cubicBezTo>
                <a:cubicBezTo>
                  <a:pt x="79" y="230"/>
                  <a:pt x="131" y="200"/>
                  <a:pt x="190" y="200"/>
                </a:cubicBezTo>
                <a:cubicBezTo>
                  <a:pt x="200" y="200"/>
                  <a:pt x="210" y="201"/>
                  <a:pt x="220" y="202"/>
                </a:cubicBezTo>
                <a:cubicBezTo>
                  <a:pt x="218" y="192"/>
                  <a:pt x="217" y="181"/>
                  <a:pt x="217" y="170"/>
                </a:cubicBezTo>
                <a:cubicBezTo>
                  <a:pt x="217" y="77"/>
                  <a:pt x="293" y="1"/>
                  <a:pt x="387" y="1"/>
                </a:cubicBezTo>
                <a:cubicBezTo>
                  <a:pt x="480" y="1"/>
                  <a:pt x="556" y="77"/>
                  <a:pt x="556" y="170"/>
                </a:cubicBezTo>
                <a:cubicBezTo>
                  <a:pt x="556" y="211"/>
                  <a:pt x="542" y="248"/>
                  <a:pt x="517" y="278"/>
                </a:cubicBezTo>
                <a:close/>
                <a:moveTo>
                  <a:pt x="341" y="333"/>
                </a:moveTo>
                <a:cubicBezTo>
                  <a:pt x="285" y="317"/>
                  <a:pt x="240" y="273"/>
                  <a:pt x="224" y="217"/>
                </a:cubicBezTo>
                <a:cubicBezTo>
                  <a:pt x="213" y="215"/>
                  <a:pt x="201" y="214"/>
                  <a:pt x="190" y="214"/>
                </a:cubicBezTo>
                <a:cubicBezTo>
                  <a:pt x="104" y="214"/>
                  <a:pt x="35" y="283"/>
                  <a:pt x="35" y="369"/>
                </a:cubicBezTo>
                <a:cubicBezTo>
                  <a:pt x="35" y="455"/>
                  <a:pt x="104" y="525"/>
                  <a:pt x="190" y="525"/>
                </a:cubicBezTo>
                <a:cubicBezTo>
                  <a:pt x="276" y="525"/>
                  <a:pt x="345" y="455"/>
                  <a:pt x="345" y="369"/>
                </a:cubicBezTo>
                <a:cubicBezTo>
                  <a:pt x="345" y="357"/>
                  <a:pt x="344" y="345"/>
                  <a:pt x="341" y="333"/>
                </a:cubicBezTo>
                <a:close/>
                <a:moveTo>
                  <a:pt x="501" y="275"/>
                </a:moveTo>
                <a:cubicBezTo>
                  <a:pt x="502" y="274"/>
                  <a:pt x="502" y="272"/>
                  <a:pt x="503" y="272"/>
                </a:cubicBezTo>
                <a:cubicBezTo>
                  <a:pt x="504" y="271"/>
                  <a:pt x="504" y="271"/>
                  <a:pt x="505" y="271"/>
                </a:cubicBezTo>
                <a:cubicBezTo>
                  <a:pt x="528" y="244"/>
                  <a:pt x="542" y="208"/>
                  <a:pt x="542" y="170"/>
                </a:cubicBezTo>
                <a:cubicBezTo>
                  <a:pt x="542" y="84"/>
                  <a:pt x="472" y="15"/>
                  <a:pt x="387" y="15"/>
                </a:cubicBezTo>
                <a:cubicBezTo>
                  <a:pt x="301" y="15"/>
                  <a:pt x="231" y="84"/>
                  <a:pt x="231" y="170"/>
                </a:cubicBezTo>
                <a:cubicBezTo>
                  <a:pt x="231" y="256"/>
                  <a:pt x="301" y="325"/>
                  <a:pt x="387" y="325"/>
                </a:cubicBezTo>
                <a:cubicBezTo>
                  <a:pt x="432" y="325"/>
                  <a:pt x="473" y="306"/>
                  <a:pt x="501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06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Final Answer???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3224" y="2009336"/>
            <a:ext cx="1048335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How Will We Sell It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742950" lvl="1" indent="-285750" fontAlgn="base">
              <a:buFont typeface="Courier New" charset="0"/>
              <a:buChar char="o"/>
            </a:pP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Strong ad campaign, retail penetration, joining technological trends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How We Make Our Product</a:t>
            </a:r>
          </a:p>
          <a:p>
            <a:pPr marL="742950" lvl="1" indent="-285750" fontAlgn="base">
              <a:buFont typeface="Courier New" charset="0"/>
              <a:buChar char="o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Made in Florida, Working at high capacity utilization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When You Will Be Repaid</a:t>
            </a:r>
          </a:p>
          <a:p>
            <a:pPr marL="742950" lvl="1" indent="-285750" fontAlgn="base">
              <a:buFont typeface="Courier New" charset="0"/>
              <a:buChar char="o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Repayments beginning in Year 5, projected repayment in Year 6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What Risks We Face</a:t>
            </a:r>
          </a:p>
          <a:p>
            <a:pPr marL="742950" lvl="1" indent="-285750" fontAlgn="base">
              <a:buFont typeface="Courier New" charset="0"/>
              <a:buChar char="o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Mitigation plans in place for all foreseen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risks</a:t>
            </a:r>
            <a:endParaRPr lang="zh-CN" altLang="en-US" sz="24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742950" lvl="1" indent="-285750" fontAlgn="base">
              <a:buFont typeface="Courier New" charset="0"/>
              <a:buChar char="o"/>
            </a:pPr>
            <a:endParaRPr lang="en-US" altLang="zh-CN" sz="14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742950" lvl="1" indent="-285750" fontAlgn="base">
              <a:buFont typeface="Courier New" charset="0"/>
              <a:buChar char="o"/>
            </a:pPr>
            <a:endParaRPr lang="zh-CN" alt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3600" b="1" dirty="0" smtClean="0">
                <a:latin typeface="Century Schoolbook" charset="0"/>
                <a:ea typeface="Century Schoolbook" charset="0"/>
                <a:cs typeface="Century Schoolbook" charset="0"/>
              </a:rPr>
              <a:t>$ </a:t>
            </a:r>
            <a:r>
              <a:rPr lang="en-US" sz="3600" b="1" dirty="0">
                <a:latin typeface="Century Schoolbook" charset="0"/>
                <a:ea typeface="Century Schoolbook" charset="0"/>
                <a:cs typeface="Century Schoolbook" charset="0"/>
              </a:rPr>
              <a:t>1,071,714 Required By Investors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8200" y="135621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3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Questions?</a:t>
            </a:r>
            <a:b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7312"/>
            <a:ext cx="10515600" cy="1199843"/>
          </a:xfrm>
        </p:spPr>
        <p:txBody>
          <a:bodyPr/>
          <a:lstStyle/>
          <a:p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Backup Slides </a:t>
            </a: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850" y="2001328"/>
            <a:ext cx="53274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2" action="ppaction://hlinksldjump"/>
              </a:rPr>
              <a:t>CSR Ad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	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3" action="ppaction://hlinksldjump"/>
              </a:rPr>
              <a:t>Mall 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3" action="ppaction://hlinksldjump"/>
              </a:rPr>
              <a:t>Ad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	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4" action="ppaction://hlinksldjump"/>
              </a:rPr>
              <a:t>IMC 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4" action="ppaction://hlinksldjump"/>
              </a:rPr>
              <a:t>Yr1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	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5" action="ppaction://hlinksldjump"/>
              </a:rPr>
              <a:t>IMC Yr3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6" action="ppaction://hlinksldjump"/>
              </a:rPr>
              <a:t>IMC Yr5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7" action="ppaction://hlinksldjump"/>
              </a:rPr>
              <a:t>Segmentation Tree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8" action="ppaction://hlinksldjump"/>
              </a:rPr>
              <a:t>Avg. 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8" action="ppaction://hlinksldjump"/>
              </a:rPr>
              <a:t>Weighted Manufacturers Selling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8" action="ppaction://hlinksldjump"/>
              </a:rPr>
              <a:t>Price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9" action="ppaction://hlinksldjump"/>
              </a:rPr>
              <a:t>Risk Simulation </a:t>
            </a:r>
            <a:r>
              <a:rPr lang="mr-IN" sz="2000" dirty="0" smtClean="0">
                <a:latin typeface="Century Schoolbook" charset="0"/>
                <a:ea typeface="Century Schoolbook" charset="0"/>
                <a:cs typeface="Century Schoolbook" charset="0"/>
                <a:hlinkClick r:id="rId9" action="ppaction://hlinksldjump"/>
              </a:rPr>
              <a:t>–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9" action="ppaction://hlinksldjump"/>
              </a:rPr>
              <a:t> ACV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0" action="ppaction://hlinksldjump"/>
              </a:rPr>
              <a:t>Risk Simulation Output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1" action="ppaction://hlinksldjump"/>
              </a:rPr>
              <a:t>Income Statement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2" action="ppaction://hlinksldjump"/>
              </a:rPr>
              <a:t>Balance Sheet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13" action="ppaction://hlinksldjump"/>
              </a:rPr>
              <a:t>Ratios, NWC, Retained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3" action="ppaction://hlinksldjump"/>
              </a:rPr>
              <a:t>Earnings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8717" y="1673525"/>
            <a:ext cx="4347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4" action="ppaction://hlinksldjump"/>
              </a:rPr>
              <a:t>Billboard Ad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5" action="ppaction://hlinksldjump"/>
              </a:rPr>
              <a:t>BASES Model </a:t>
            </a:r>
            <a:r>
              <a:rPr lang="mr-IN" sz="2000" dirty="0" smtClean="0">
                <a:latin typeface="Century Schoolbook" charset="0"/>
                <a:ea typeface="Century Schoolbook" charset="0"/>
                <a:cs typeface="Century Schoolbook" charset="0"/>
                <a:hlinkClick r:id="rId15" action="ppaction://hlinksldjump"/>
              </a:rPr>
              <a:t>–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5" action="ppaction://hlinksldjump"/>
              </a:rPr>
              <a:t> Techno Babes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6" action="ppaction://hlinksldjump"/>
              </a:rPr>
              <a:t>BASES Model </a:t>
            </a:r>
            <a:r>
              <a:rPr lang="mr-IN" sz="2000" dirty="0" smtClean="0">
                <a:latin typeface="Century Schoolbook" charset="0"/>
                <a:ea typeface="Century Schoolbook" charset="0"/>
                <a:cs typeface="Century Schoolbook" charset="0"/>
                <a:hlinkClick r:id="rId16" action="ppaction://hlinksldjump"/>
              </a:rPr>
              <a:t>–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6" action="ppaction://hlinksldjump"/>
              </a:rPr>
              <a:t> Silver Foxes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 smtClean="0">
                <a:latin typeface="Century Schoolbook" charset="0"/>
                <a:ea typeface="Century Schoolbook" charset="0"/>
                <a:cs typeface="Century Schoolbook" charset="0"/>
                <a:hlinkClick r:id="rId17" action="ppaction://hlinksldjump"/>
              </a:rPr>
              <a:t>Agg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7" action="ppaction://hlinksldjump"/>
              </a:rPr>
              <a:t>. Demand Yr.0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  <a:hlinkClick r:id="rId18" action="ppaction://hlinksldjump"/>
              </a:rPr>
              <a:t>Agg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18" action="ppaction://hlinksldjump"/>
              </a:rPr>
              <a:t>. Demand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8" action="ppaction://hlinksldjump"/>
              </a:rPr>
              <a:t>Yr.1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  <a:hlinkClick r:id="rId19" action="ppaction://hlinksldjump"/>
              </a:rPr>
              <a:t>Agg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19" action="ppaction://hlinksldjump"/>
              </a:rPr>
              <a:t>. Demand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19" action="ppaction://hlinksldjump"/>
              </a:rPr>
              <a:t>Yr.2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  <a:hlinkClick r:id="rId20" action="ppaction://hlinksldjump"/>
              </a:rPr>
              <a:t>Agg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20" action="ppaction://hlinksldjump"/>
              </a:rPr>
              <a:t>. Demand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0" action="ppaction://hlinksldjump"/>
              </a:rPr>
              <a:t>Yr.3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  <a:hlinkClick r:id="rId21" action="ppaction://hlinksldjump"/>
              </a:rPr>
              <a:t>Agg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21" action="ppaction://hlinksldjump"/>
              </a:rPr>
              <a:t>. Demand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1" action="ppaction://hlinksldjump"/>
              </a:rPr>
              <a:t>Yr.4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  <a:hlinkClick r:id="rId22" action="ppaction://hlinksldjump"/>
              </a:rPr>
              <a:t>Agg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  <a:hlinkClick r:id="rId22" action="ppaction://hlinksldjump"/>
              </a:rPr>
              <a:t>. Demand 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2" action="ppaction://hlinksldjump"/>
              </a:rPr>
              <a:t>Yr.5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3" action="ppaction://hlinksldjump"/>
              </a:rPr>
              <a:t>Sensitivity Analysis Output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4" action="ppaction://hlinksldjump"/>
              </a:rPr>
              <a:t>Risk Simulation Tornado Chart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  <a:hlinkClick r:id="rId25" action="ppaction://hlinksldjump"/>
              </a:rPr>
              <a:t>Statement of Cash Flows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738027" y="563493"/>
            <a:ext cx="9803296" cy="7830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How It All Started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82320" y="1202853"/>
            <a:ext cx="4863333" cy="2434427"/>
            <a:chOff x="1722056" y="923826"/>
            <a:chExt cx="2857719" cy="1587427"/>
          </a:xfrm>
        </p:grpSpPr>
        <p:sp>
          <p:nvSpPr>
            <p:cNvPr id="64" name="Rounded Rectangle 63"/>
            <p:cNvSpPr/>
            <p:nvPr/>
          </p:nvSpPr>
          <p:spPr>
            <a:xfrm rot="2700000">
              <a:off x="3257585" y="138102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5" name="Rounded Rectangle 64"/>
            <p:cNvSpPr/>
            <p:nvPr/>
          </p:nvSpPr>
          <p:spPr>
            <a:xfrm rot="8100000">
              <a:off x="3257969" y="2099773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722056" y="1732588"/>
              <a:ext cx="2725405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 useBgFill="1">
          <p:nvSpPr>
            <p:cNvPr id="67" name="Oval 66"/>
            <p:cNvSpPr/>
            <p:nvPr/>
          </p:nvSpPr>
          <p:spPr>
            <a:xfrm>
              <a:off x="4050478" y="1749564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779520" y="1978485"/>
            <a:ext cx="5131974" cy="2371583"/>
            <a:chOff x="3736149" y="1557514"/>
            <a:chExt cx="3351789" cy="1546448"/>
          </a:xfrm>
        </p:grpSpPr>
        <p:sp>
          <p:nvSpPr>
            <p:cNvPr id="69" name="Rounded Rectangle 68"/>
            <p:cNvSpPr/>
            <p:nvPr/>
          </p:nvSpPr>
          <p:spPr>
            <a:xfrm rot="2700000">
              <a:off x="5741507" y="2014714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0" name="Rounded Rectangle 69"/>
            <p:cNvSpPr/>
            <p:nvPr/>
          </p:nvSpPr>
          <p:spPr>
            <a:xfrm rot="8100000">
              <a:off x="5766132" y="2692482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736149" y="2380772"/>
              <a:ext cx="3199418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 useBgFill="1">
          <p:nvSpPr>
            <p:cNvPr id="72" name="Oval 71"/>
            <p:cNvSpPr/>
            <p:nvPr/>
          </p:nvSpPr>
          <p:spPr>
            <a:xfrm>
              <a:off x="6538584" y="239774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553580" y="2795960"/>
            <a:ext cx="4878811" cy="2396602"/>
            <a:chOff x="4986834" y="2125401"/>
            <a:chExt cx="3186443" cy="1562763"/>
          </a:xfrm>
        </p:grpSpPr>
        <p:sp>
          <p:nvSpPr>
            <p:cNvPr id="74" name="Rounded Rectangle 73"/>
            <p:cNvSpPr/>
            <p:nvPr/>
          </p:nvSpPr>
          <p:spPr>
            <a:xfrm rot="2700000">
              <a:off x="6883126" y="2582601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5" name="Rounded Rectangle 74"/>
            <p:cNvSpPr/>
            <p:nvPr/>
          </p:nvSpPr>
          <p:spPr>
            <a:xfrm rot="8100000">
              <a:off x="6851471" y="3276684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4986834" y="2931008"/>
              <a:ext cx="3040441" cy="411480"/>
            </a:xfrm>
            <a:prstGeom prst="roundRect">
              <a:avLst>
                <a:gd name="adj" fmla="val 50000"/>
              </a:avLst>
            </a:prstGeom>
            <a:solidFill>
              <a:srgbClr val="DF809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 useBgFill="1">
          <p:nvSpPr>
            <p:cNvPr id="77" name="Oval 76"/>
            <p:cNvSpPr/>
            <p:nvPr/>
          </p:nvSpPr>
          <p:spPr>
            <a:xfrm>
              <a:off x="7668931" y="293100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801282" y="4820994"/>
            <a:ext cx="970275" cy="1000543"/>
            <a:chOff x="0" y="-1971675"/>
            <a:chExt cx="1939925" cy="1938338"/>
          </a:xfrm>
        </p:grpSpPr>
        <p:sp>
          <p:nvSpPr>
            <p:cNvPr id="79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rgbClr val="DF80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81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249512" y="4076198"/>
            <a:ext cx="970275" cy="1003822"/>
            <a:chOff x="7204075" y="-1846263"/>
            <a:chExt cx="1939925" cy="1944688"/>
          </a:xfrm>
        </p:grpSpPr>
        <p:sp>
          <p:nvSpPr>
            <p:cNvPr id="86" name="Oval 59"/>
            <p:cNvSpPr>
              <a:spLocks noChangeArrowheads="1"/>
            </p:cNvSpPr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88" name="Freeform 67"/>
              <p:cNvSpPr>
                <a:spLocks/>
              </p:cNvSpPr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8"/>
              <p:cNvSpPr>
                <a:spLocks noEditPoints="1"/>
              </p:cNvSpPr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9"/>
              <p:cNvSpPr>
                <a:spLocks noEditPoints="1"/>
              </p:cNvSpPr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70"/>
              <p:cNvSpPr>
                <a:spLocks/>
              </p:cNvSpPr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71"/>
              <p:cNvSpPr>
                <a:spLocks/>
              </p:cNvSpPr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2080450" y="3298551"/>
            <a:ext cx="967894" cy="1003822"/>
            <a:chOff x="5137150" y="-1846263"/>
            <a:chExt cx="1935163" cy="1944688"/>
          </a:xfrm>
        </p:grpSpPr>
        <p:sp>
          <p:nvSpPr>
            <p:cNvPr id="94" name="Oval 60"/>
            <p:cNvSpPr>
              <a:spLocks noChangeArrowheads="1"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rgbClr val="DF80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96" name="Freeform 72"/>
              <p:cNvSpPr>
                <a:spLocks noEditPoints="1"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73"/>
              <p:cNvSpPr>
                <a:spLocks noEditPoints="1"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4"/>
              <p:cNvSpPr>
                <a:spLocks noEditPoints="1"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5"/>
              <p:cNvSpPr>
                <a:spLocks noEditPoints="1"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6"/>
              <p:cNvSpPr>
                <a:spLocks noEditPoints="1"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7"/>
              <p:cNvSpPr>
                <a:spLocks noEditPoints="1"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8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1482214" y="4325588"/>
            <a:ext cx="2093344" cy="98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What problem are we solving?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316888" y="5158325"/>
            <a:ext cx="2769620" cy="65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The trend of technology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466412" y="5893486"/>
            <a:ext cx="3640013" cy="32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The toy industry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82320" y="125304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0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25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25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8181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CSR Policy: 1% Profits, Twice the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Joy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26" name="Picture 2" descr="SR Initiative 1 (1% Donation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58" y="1690688"/>
            <a:ext cx="4326654" cy="432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56927"/>
              </p:ext>
            </p:extLst>
          </p:nvPr>
        </p:nvGraphicFramePr>
        <p:xfrm>
          <a:off x="5979669" y="1455848"/>
          <a:ext cx="5170112" cy="4733088"/>
        </p:xfrm>
        <a:graphic>
          <a:graphicData uri="http://schemas.openxmlformats.org/drawingml/2006/table">
            <a:tbl>
              <a:tblPr/>
              <a:tblGrid>
                <a:gridCol w="2585056"/>
                <a:gridCol w="2585056"/>
              </a:tblGrid>
              <a:tr h="7862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Tot. Definitely Buy Increase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1.06%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7862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Tot. Probably Buy Increase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1.02%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7862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Techno Babes Def. Buy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0.65%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7778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Silver Foxes Def. Buy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0.42%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7862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Techno Babes Prob. Buy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0.77%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  <a:tr h="7862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Silver Foxes Prob. Buy</a:t>
                      </a:r>
                      <a:endParaRPr lang="en-US" sz="180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0.24%</a:t>
                      </a:r>
                      <a:endParaRPr lang="en-US" sz="1800" dirty="0">
                        <a:effectLst/>
                      </a:endParaRPr>
                    </a:p>
                  </a:txBody>
                  <a:tcPr marL="124823" marR="124823" marT="124823" marB="124823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87738" y="1743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Campaign Highlights: Targeting Malls</a:t>
            </a:r>
          </a:p>
        </p:txBody>
      </p:sp>
      <p:pic>
        <p:nvPicPr>
          <p:cNvPr id="6146" name="Picture 2" descr="d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2" y="1905000"/>
            <a:ext cx="6150768" cy="41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1905000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3200" dirty="0" smtClean="0"/>
              <a:t>Sticker Ad Campaign</a:t>
            </a:r>
          </a:p>
          <a:p>
            <a:endParaRPr lang="en-US" sz="32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3200" dirty="0" smtClean="0"/>
              <a:t>6 Mall Locations </a:t>
            </a:r>
          </a:p>
          <a:p>
            <a:endParaRPr lang="en-US" sz="32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3200" dirty="0" smtClean="0"/>
              <a:t>~2% Annual Awareness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98396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IMC Schedule Year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050" name="Picture 2" descr="https://lh5.googleusercontent.com/DmLSql4JpOB-n59bYzuCiqWNmqqOBL3-envDaeM_AUyaBbpXOqame55yGjPmb8KPkV6bPh5LYpGwnL_BzikLHariONUWZNnlvj3nGxsgc2uRmucXrUMACcPaitg1uKRa2e1o06kwu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" y="1386350"/>
            <a:ext cx="11361174" cy="52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3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IMC Schedule Year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074" name="Picture 2" descr="https://lh4.googleusercontent.com/W27gwLvwhlobWiEBGbtEwsqp1pNG1CqrNF3X8iiERfK8q0stTAZRZKyjxfbeY47NDDI9LXWUTXyNPqZSN4W02eosZ7Bp4DIMHcNmmNiUbb96EakU65KldU7YmQws7pihY2sTDxDO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7418"/>
            <a:ext cx="9724101" cy="55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7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Schoolbook" charset="0"/>
                <a:ea typeface="Century Schoolbook" charset="0"/>
                <a:cs typeface="Century Schoolbook" charset="0"/>
              </a:rPr>
              <a:t>IMC Schedule Year </a:t>
            </a: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5</a:t>
            </a:r>
            <a:endParaRPr lang="en-US" dirty="0"/>
          </a:p>
        </p:txBody>
      </p:sp>
      <p:pic>
        <p:nvPicPr>
          <p:cNvPr id="4098" name="Picture 2" descr="https://lh3.googleusercontent.com/M2kOSJHWLIjVLd78_oKLcrIEA4AkKakWd71xYw3raZ14PwHsZFbG49SFjGXonSR2vTcKmKi0TiiJzYenRNY4_p0KiaNc8p1aEUR22Ez8xV3NKIzFGIQTMfIQvtJ3B7TuQLnWk2Gw3H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3109"/>
            <a:ext cx="9576619" cy="54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entury Schoolbook" charset="0"/>
                <a:ea typeface="Century Schoolbook" charset="0"/>
                <a:cs typeface="Century Schoolbook" charset="0"/>
              </a:rPr>
              <a:t>Billboard/Outdoor </a:t>
            </a:r>
            <a:r>
              <a:rPr lang="en-US" sz="3600" b="1" dirty="0" smtClean="0">
                <a:latin typeface="Century Schoolbook" charset="0"/>
                <a:ea typeface="Century Schoolbook" charset="0"/>
                <a:cs typeface="Century Schoolbook" charset="0"/>
              </a:rPr>
              <a:t>Advertising</a:t>
            </a:r>
            <a:endParaRPr lang="en-US" sz="36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122" name="Picture 2" descr="zz Mobile Ad 2 (BillBoar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5" y="1327355"/>
            <a:ext cx="7039896" cy="52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BASES Model </a:t>
            </a:r>
            <a:r>
              <a:rPr lang="mr-IN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 Techno Babes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36" y="1459981"/>
            <a:ext cx="9228328" cy="4631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BASES Model </a:t>
            </a:r>
            <a:r>
              <a:rPr lang="mr-IN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 Silver Foxes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30" y="1453642"/>
            <a:ext cx="8994140" cy="4497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170" name="Picture 2" descr="https://lh4.googleusercontent.com/gmEcPKd74WX6-ZtZo0OdWUZefTJVWGdMI12ACFU9Fc8xZAbXvxuccMNiaQRRwps8l3cmR-VNcE7qzdYrLCxpAxns-2foR0Ik0n37zvoYcbP7hW-snueSIwaeEQU6Hj-WM1t6jRsF2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84854" cy="38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1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85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Our Mission</a:t>
            </a: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Founded in 2016, we created the </a:t>
            </a:r>
            <a:r>
              <a:rPr lang="en-US" sz="3600" b="1" dirty="0" err="1">
                <a:latin typeface="Century Schoolbook" charset="0"/>
                <a:ea typeface="Century Schoolbook" charset="0"/>
                <a:cs typeface="Century Schoolbook" charset="0"/>
              </a:rPr>
              <a:t>Zzz</a:t>
            </a:r>
            <a:r>
              <a:rPr lang="en-US" sz="3600" b="1" dirty="0">
                <a:latin typeface="Century Schoolbook" charset="0"/>
                <a:ea typeface="Century Schoolbook" charset="0"/>
                <a:cs typeface="Century Schoolbook" charset="0"/>
              </a:rPr>
              <a:t>’ Mobile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 with one goal in mind – to offer an </a:t>
            </a:r>
            <a:r>
              <a:rPr lang="en-US" sz="3600" u="sng" dirty="0">
                <a:latin typeface="Century Schoolbook" charset="0"/>
                <a:ea typeface="Century Schoolbook" charset="0"/>
                <a:cs typeface="Century Schoolbook" charset="0"/>
              </a:rPr>
              <a:t>innovative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3600" u="sng" dirty="0">
                <a:latin typeface="Century Schoolbook" charset="0"/>
                <a:ea typeface="Century Schoolbook" charset="0"/>
                <a:cs typeface="Century Schoolbook" charset="0"/>
              </a:rPr>
              <a:t>personalized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, and </a:t>
            </a:r>
            <a:r>
              <a:rPr lang="en-US" sz="3600" u="sng" dirty="0">
                <a:latin typeface="Century Schoolbook" charset="0"/>
                <a:ea typeface="Century Schoolbook" charset="0"/>
                <a:cs typeface="Century Schoolbook" charset="0"/>
              </a:rPr>
              <a:t>technology-driven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 baby mobile that fits every parents’ needs. We are committed to creating meaningful connections with our consumers by encouraging strong relationships between them and their most prized possessions.</a:t>
            </a:r>
            <a:endParaRPr lang="en-US" sz="36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 algn="ctr">
              <a:buNone/>
            </a:pP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82320" y="125304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06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163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16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Aggregate Demand Year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89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2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Segmentation Tree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25" y="1603939"/>
            <a:ext cx="8945149" cy="52540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83743" y="5003319"/>
            <a:ext cx="2225615" cy="18460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94407" y="5042139"/>
            <a:ext cx="2225615" cy="18460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3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3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entury Schoolbook" charset="0"/>
                <a:ea typeface="Century Schoolbook" charset="0"/>
                <a:cs typeface="Century Schoolbook" charset="0"/>
              </a:rPr>
              <a:t>Avg. Weighted Manufacturers Selling Price</a:t>
            </a:r>
            <a:endParaRPr lang="en-US" sz="36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44" y="1005413"/>
            <a:ext cx="8063982" cy="585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682085" y="1928639"/>
            <a:ext cx="5736685" cy="667555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sz="2200" b="1" dirty="0" smtClean="0"/>
              <a:t>The key to surviving this risk:</a:t>
            </a:r>
          </a:p>
          <a:p>
            <a:pPr>
              <a:lnSpc>
                <a:spcPct val="89000"/>
              </a:lnSpc>
            </a:pPr>
            <a:r>
              <a:rPr lang="en-US" sz="2000" dirty="0" smtClean="0"/>
              <a:t>-Increasing sales commission for sales people to 15%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682085" y="47663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charset="0"/>
                <a:ea typeface="Century Schoolbook" charset="0"/>
                <a:cs typeface="Century Schoolbook" charset="0"/>
              </a:rPr>
              <a:t>Risk 3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: Decreased ACV from Unreliable Retail Chain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814130" y="3311814"/>
            <a:ext cx="1511044" cy="1467302"/>
            <a:chOff x="3994149" y="2298699"/>
            <a:chExt cx="1018542" cy="1018542"/>
          </a:xfrm>
        </p:grpSpPr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994149" y="2298699"/>
              <a:ext cx="1018542" cy="1018542"/>
            </a:xfrm>
            <a:prstGeom prst="ellipse">
              <a:avLst/>
            </a:prstGeom>
            <a:solidFill>
              <a:schemeClr val="accent3">
                <a:alpha val="91000"/>
              </a:schemeClr>
            </a:solidFill>
            <a:ln w="952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244342" y="2545759"/>
              <a:ext cx="518158" cy="524424"/>
              <a:chOff x="4525886" y="4183659"/>
              <a:chExt cx="558217" cy="564967"/>
            </a:xfrm>
          </p:grpSpPr>
          <p:sp>
            <p:nvSpPr>
              <p:cNvPr id="70" name="Oval 55"/>
              <p:cNvSpPr>
                <a:spLocks noChangeArrowheads="1"/>
              </p:cNvSpPr>
              <p:nvPr/>
            </p:nvSpPr>
            <p:spPr bwMode="auto">
              <a:xfrm>
                <a:off x="4525886" y="4387874"/>
                <a:ext cx="324888" cy="110546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6"/>
              <p:cNvSpPr>
                <a:spLocks/>
              </p:cNvSpPr>
              <p:nvPr/>
            </p:nvSpPr>
            <p:spPr bwMode="auto">
              <a:xfrm>
                <a:off x="4525886" y="4443569"/>
                <a:ext cx="324888" cy="305057"/>
              </a:xfrm>
              <a:custGeom>
                <a:avLst/>
                <a:gdLst>
                  <a:gd name="T0" fmla="*/ 326 w 326"/>
                  <a:gd name="T1" fmla="*/ 0 h 306"/>
                  <a:gd name="T2" fmla="*/ 326 w 326"/>
                  <a:gd name="T3" fmla="*/ 250 h 306"/>
                  <a:gd name="T4" fmla="*/ 163 w 326"/>
                  <a:gd name="T5" fmla="*/ 306 h 306"/>
                  <a:gd name="T6" fmla="*/ 0 w 326"/>
                  <a:gd name="T7" fmla="*/ 250 h 306"/>
                  <a:gd name="T8" fmla="*/ 0 w 326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306">
                    <a:moveTo>
                      <a:pt x="326" y="0"/>
                    </a:move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6" y="281"/>
                      <a:pt x="253" y="306"/>
                      <a:pt x="163" y="306"/>
                    </a:cubicBezTo>
                    <a:cubicBezTo>
                      <a:pt x="73" y="306"/>
                      <a:pt x="0" y="281"/>
                      <a:pt x="0" y="25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7"/>
              <p:cNvSpPr>
                <a:spLocks/>
              </p:cNvSpPr>
              <p:nvPr/>
            </p:nvSpPr>
            <p:spPr bwMode="auto">
              <a:xfrm>
                <a:off x="4525886" y="4612342"/>
                <a:ext cx="324888" cy="55695"/>
              </a:xfrm>
              <a:custGeom>
                <a:avLst/>
                <a:gdLst>
                  <a:gd name="T0" fmla="*/ 326 w 326"/>
                  <a:gd name="T1" fmla="*/ 0 h 56"/>
                  <a:gd name="T2" fmla="*/ 163 w 326"/>
                  <a:gd name="T3" fmla="*/ 56 h 56"/>
                  <a:gd name="T4" fmla="*/ 0 w 326"/>
                  <a:gd name="T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6">
                    <a:moveTo>
                      <a:pt x="326" y="0"/>
                    </a:moveTo>
                    <a:cubicBezTo>
                      <a:pt x="326" y="31"/>
                      <a:pt x="253" y="56"/>
                      <a:pt x="163" y="56"/>
                    </a:cubicBezTo>
                    <a:cubicBezTo>
                      <a:pt x="73" y="56"/>
                      <a:pt x="0" y="3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8"/>
              <p:cNvSpPr>
                <a:spLocks/>
              </p:cNvSpPr>
              <p:nvPr/>
            </p:nvSpPr>
            <p:spPr bwMode="auto">
              <a:xfrm>
                <a:off x="4525886" y="4532597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59"/>
              <p:cNvSpPr>
                <a:spLocks noChangeArrowheads="1"/>
              </p:cNvSpPr>
              <p:nvPr/>
            </p:nvSpPr>
            <p:spPr bwMode="auto">
              <a:xfrm>
                <a:off x="4759215" y="4183659"/>
                <a:ext cx="324888" cy="109702"/>
              </a:xfrm>
              <a:prstGeom prst="ellips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 flipV="1">
                <a:off x="4759215" y="4238510"/>
                <a:ext cx="0" cy="155271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1"/>
              <p:cNvSpPr>
                <a:spLocks/>
              </p:cNvSpPr>
              <p:nvPr/>
            </p:nvSpPr>
            <p:spPr bwMode="auto">
              <a:xfrm>
                <a:off x="4850774" y="4238510"/>
                <a:ext cx="233329" cy="400414"/>
              </a:xfrm>
              <a:custGeom>
                <a:avLst/>
                <a:gdLst>
                  <a:gd name="T0" fmla="*/ 234 w 234"/>
                  <a:gd name="T1" fmla="*/ 0 h 402"/>
                  <a:gd name="T2" fmla="*/ 234 w 234"/>
                  <a:gd name="T3" fmla="*/ 347 h 402"/>
                  <a:gd name="T4" fmla="*/ 71 w 234"/>
                  <a:gd name="T5" fmla="*/ 402 h 402"/>
                  <a:gd name="T6" fmla="*/ 0 w 234"/>
                  <a:gd name="T7" fmla="*/ 39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402">
                    <a:moveTo>
                      <a:pt x="234" y="0"/>
                    </a:moveTo>
                    <a:cubicBezTo>
                      <a:pt x="234" y="347"/>
                      <a:pt x="234" y="347"/>
                      <a:pt x="234" y="347"/>
                    </a:cubicBezTo>
                    <a:cubicBezTo>
                      <a:pt x="234" y="377"/>
                      <a:pt x="161" y="402"/>
                      <a:pt x="71" y="402"/>
                    </a:cubicBezTo>
                    <a:cubicBezTo>
                      <a:pt x="46" y="402"/>
                      <a:pt x="22" y="400"/>
                      <a:pt x="0" y="397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2"/>
              <p:cNvSpPr>
                <a:spLocks/>
              </p:cNvSpPr>
              <p:nvPr/>
            </p:nvSpPr>
            <p:spPr bwMode="auto">
              <a:xfrm>
                <a:off x="4850774" y="4503483"/>
                <a:ext cx="233329" cy="54851"/>
              </a:xfrm>
              <a:custGeom>
                <a:avLst/>
                <a:gdLst>
                  <a:gd name="T0" fmla="*/ 234 w 234"/>
                  <a:gd name="T1" fmla="*/ 0 h 55"/>
                  <a:gd name="T2" fmla="*/ 71 w 234"/>
                  <a:gd name="T3" fmla="*/ 55 h 55"/>
                  <a:gd name="T4" fmla="*/ 0 w 234"/>
                  <a:gd name="T5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5">
                    <a:moveTo>
                      <a:pt x="234" y="0"/>
                    </a:moveTo>
                    <a:cubicBezTo>
                      <a:pt x="234" y="30"/>
                      <a:pt x="161" y="55"/>
                      <a:pt x="71" y="55"/>
                    </a:cubicBezTo>
                    <a:cubicBezTo>
                      <a:pt x="46" y="55"/>
                      <a:pt x="22" y="53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63"/>
              <p:cNvSpPr>
                <a:spLocks/>
              </p:cNvSpPr>
              <p:nvPr/>
            </p:nvSpPr>
            <p:spPr bwMode="auto">
              <a:xfrm>
                <a:off x="4850774" y="4417831"/>
                <a:ext cx="233329" cy="55695"/>
              </a:xfrm>
              <a:custGeom>
                <a:avLst/>
                <a:gdLst>
                  <a:gd name="T0" fmla="*/ 234 w 234"/>
                  <a:gd name="T1" fmla="*/ 0 h 56"/>
                  <a:gd name="T2" fmla="*/ 71 w 234"/>
                  <a:gd name="T3" fmla="*/ 56 h 56"/>
                  <a:gd name="T4" fmla="*/ 0 w 234"/>
                  <a:gd name="T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6">
                    <a:moveTo>
                      <a:pt x="234" y="0"/>
                    </a:moveTo>
                    <a:cubicBezTo>
                      <a:pt x="234" y="31"/>
                      <a:pt x="161" y="56"/>
                      <a:pt x="71" y="56"/>
                    </a:cubicBezTo>
                    <a:cubicBezTo>
                      <a:pt x="46" y="56"/>
                      <a:pt x="22" y="54"/>
                      <a:pt x="0" y="5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4"/>
              <p:cNvSpPr>
                <a:spLocks/>
              </p:cNvSpPr>
              <p:nvPr/>
            </p:nvSpPr>
            <p:spPr bwMode="auto">
              <a:xfrm>
                <a:off x="4759215" y="4333023"/>
                <a:ext cx="324888" cy="54851"/>
              </a:xfrm>
              <a:custGeom>
                <a:avLst/>
                <a:gdLst>
                  <a:gd name="T0" fmla="*/ 326 w 326"/>
                  <a:gd name="T1" fmla="*/ 0 h 55"/>
                  <a:gd name="T2" fmla="*/ 163 w 326"/>
                  <a:gd name="T3" fmla="*/ 55 h 55"/>
                  <a:gd name="T4" fmla="*/ 0 w 326"/>
                  <a:gd name="T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55">
                    <a:moveTo>
                      <a:pt x="326" y="0"/>
                    </a:moveTo>
                    <a:cubicBezTo>
                      <a:pt x="326" y="30"/>
                      <a:pt x="253" y="55"/>
                      <a:pt x="163" y="55"/>
                    </a:cubicBezTo>
                    <a:cubicBezTo>
                      <a:pt x="73" y="55"/>
                      <a:pt x="0" y="3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1" name="Oval 80"/>
          <p:cNvSpPr>
            <a:spLocks noChangeAspect="1"/>
          </p:cNvSpPr>
          <p:nvPr/>
        </p:nvSpPr>
        <p:spPr>
          <a:xfrm>
            <a:off x="2784819" y="3929632"/>
            <a:ext cx="1479263" cy="1508059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A3BB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967217" y="1820378"/>
            <a:ext cx="1534110" cy="1486354"/>
          </a:xfrm>
          <a:prstGeom prst="ellipse">
            <a:avLst/>
          </a:prstGeom>
          <a:solidFill>
            <a:schemeClr val="accent5">
              <a:alpha val="91000"/>
            </a:schemeClr>
          </a:solidFill>
          <a:ln w="9525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846845" y="4669822"/>
            <a:ext cx="1464214" cy="1448268"/>
          </a:xfrm>
          <a:prstGeom prst="ellipse">
            <a:avLst/>
          </a:prstGeom>
          <a:solidFill>
            <a:schemeClr val="accent1">
              <a:alpha val="91000"/>
            </a:schemeClr>
          </a:solidFill>
          <a:ln w="952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647905" y="6066995"/>
            <a:ext cx="3623349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Unreliable Distribution Channels: Diminishes ACV by 5% Annually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3494812" y="5532494"/>
            <a:ext cx="3058698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The Most Sensitive Variable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5271254" y="4802339"/>
            <a:ext cx="3804507" cy="585417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33% Risk Probability</a:t>
            </a:r>
          </a:p>
          <a:p>
            <a:pPr>
              <a:lnSpc>
                <a:spcPct val="89000"/>
              </a:lnSpc>
            </a:pPr>
            <a:r>
              <a:rPr lang="en-US" dirty="0" smtClean="0"/>
              <a:t>Third Largest </a:t>
            </a:r>
            <a:r>
              <a:rPr lang="en-US" dirty="0"/>
              <a:t>D</a:t>
            </a:r>
            <a:r>
              <a:rPr lang="en-US" dirty="0" smtClean="0"/>
              <a:t>istribution for NPV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609068" y="4158470"/>
            <a:ext cx="2298538" cy="338875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Mitigation Strategies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387186" y="3321146"/>
            <a:ext cx="2298538" cy="736099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 smtClean="0"/>
              <a:t>Maintain a Positive NPV: $192K</a:t>
            </a:r>
          </a:p>
          <a:p>
            <a:pPr>
              <a:lnSpc>
                <a:spcPct val="89000"/>
              </a:lnSpc>
            </a:pPr>
            <a:endParaRPr lang="en-US" sz="1100" dirty="0"/>
          </a:p>
        </p:txBody>
      </p:sp>
      <p:sp>
        <p:nvSpPr>
          <p:cNvPr id="104" name="Oval 103"/>
          <p:cNvSpPr/>
          <p:nvPr/>
        </p:nvSpPr>
        <p:spPr>
          <a:xfrm>
            <a:off x="990722" y="4669822"/>
            <a:ext cx="440679" cy="4497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01</a:t>
            </a:r>
          </a:p>
        </p:txBody>
      </p:sp>
      <p:sp>
        <p:nvSpPr>
          <p:cNvPr id="105" name="Oval 104"/>
          <p:cNvSpPr/>
          <p:nvPr/>
        </p:nvSpPr>
        <p:spPr>
          <a:xfrm>
            <a:off x="2771475" y="4018251"/>
            <a:ext cx="440679" cy="449735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02</a:t>
            </a:r>
          </a:p>
        </p:txBody>
      </p:sp>
      <p:sp>
        <p:nvSpPr>
          <p:cNvPr id="106" name="Oval 105"/>
          <p:cNvSpPr/>
          <p:nvPr/>
        </p:nvSpPr>
        <p:spPr>
          <a:xfrm>
            <a:off x="4806390" y="3355605"/>
            <a:ext cx="571221" cy="55468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03</a:t>
            </a:r>
          </a:p>
        </p:txBody>
      </p:sp>
      <p:sp>
        <p:nvSpPr>
          <p:cNvPr id="107" name="Oval 106"/>
          <p:cNvSpPr/>
          <p:nvPr/>
        </p:nvSpPr>
        <p:spPr>
          <a:xfrm>
            <a:off x="8944072" y="1897583"/>
            <a:ext cx="579940" cy="5618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05</a:t>
            </a: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6899732" y="2660500"/>
            <a:ext cx="1540263" cy="1490498"/>
          </a:xfrm>
          <a:prstGeom prst="ellipse">
            <a:avLst/>
          </a:prstGeom>
          <a:solidFill>
            <a:srgbClr val="DF809F">
              <a:alpha val="91000"/>
            </a:srgbClr>
          </a:solidFill>
          <a:ln w="9525" cmpd="sng">
            <a:solidFill>
              <a:srgbClr val="DF80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846656" y="2703409"/>
            <a:ext cx="582266" cy="563456"/>
          </a:xfrm>
          <a:prstGeom prst="ellipse">
            <a:avLst/>
          </a:prstGeom>
          <a:solidFill>
            <a:srgbClr val="FFA3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9000"/>
              </a:lnSpc>
            </a:pPr>
            <a:r>
              <a:rPr lang="en-US" sz="1600" dirty="0"/>
              <a:t>04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2357802" y="5032635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353698" y="4350436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6405742" y="3620281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477414" y="2903862"/>
            <a:ext cx="456562" cy="141884"/>
          </a:xfrm>
          <a:prstGeom prst="straightConnector1">
            <a:avLst/>
          </a:prstGeom>
          <a:ln>
            <a:solidFill>
              <a:schemeClr val="tx1">
                <a:alpha val="34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Freeform 100"/>
          <p:cNvSpPr>
            <a:spLocks noEditPoints="1"/>
          </p:cNvSpPr>
          <p:nvPr/>
        </p:nvSpPr>
        <p:spPr bwMode="auto">
          <a:xfrm>
            <a:off x="7269195" y="3025681"/>
            <a:ext cx="917337" cy="835837"/>
          </a:xfrm>
          <a:custGeom>
            <a:avLst/>
            <a:gdLst>
              <a:gd name="T0" fmla="*/ 387 w 759"/>
              <a:gd name="T1" fmla="*/ 56 h 705"/>
              <a:gd name="T2" fmla="*/ 387 w 759"/>
              <a:gd name="T3" fmla="*/ 7 h 705"/>
              <a:gd name="T4" fmla="*/ 380 w 759"/>
              <a:gd name="T5" fmla="*/ 0 h 705"/>
              <a:gd name="T6" fmla="*/ 373 w 759"/>
              <a:gd name="T7" fmla="*/ 7 h 705"/>
              <a:gd name="T8" fmla="*/ 373 w 759"/>
              <a:gd name="T9" fmla="*/ 56 h 705"/>
              <a:gd name="T10" fmla="*/ 0 w 759"/>
              <a:gd name="T11" fmla="*/ 404 h 705"/>
              <a:gd name="T12" fmla="*/ 0 w 759"/>
              <a:gd name="T13" fmla="*/ 405 h 705"/>
              <a:gd name="T14" fmla="*/ 5 w 759"/>
              <a:gd name="T15" fmla="*/ 411 h 705"/>
              <a:gd name="T16" fmla="*/ 13 w 759"/>
              <a:gd name="T17" fmla="*/ 409 h 705"/>
              <a:gd name="T18" fmla="*/ 131 w 759"/>
              <a:gd name="T19" fmla="*/ 346 h 705"/>
              <a:gd name="T20" fmla="*/ 250 w 759"/>
              <a:gd name="T21" fmla="*/ 409 h 705"/>
              <a:gd name="T22" fmla="*/ 261 w 759"/>
              <a:gd name="T23" fmla="*/ 409 h 705"/>
              <a:gd name="T24" fmla="*/ 373 w 759"/>
              <a:gd name="T25" fmla="*/ 346 h 705"/>
              <a:gd name="T26" fmla="*/ 373 w 759"/>
              <a:gd name="T27" fmla="*/ 631 h 705"/>
              <a:gd name="T28" fmla="*/ 308 w 759"/>
              <a:gd name="T29" fmla="*/ 691 h 705"/>
              <a:gd name="T30" fmla="*/ 243 w 759"/>
              <a:gd name="T31" fmla="*/ 631 h 705"/>
              <a:gd name="T32" fmla="*/ 236 w 759"/>
              <a:gd name="T33" fmla="*/ 624 h 705"/>
              <a:gd name="T34" fmla="*/ 229 w 759"/>
              <a:gd name="T35" fmla="*/ 631 h 705"/>
              <a:gd name="T36" fmla="*/ 308 w 759"/>
              <a:gd name="T37" fmla="*/ 705 h 705"/>
              <a:gd name="T38" fmla="*/ 387 w 759"/>
              <a:gd name="T39" fmla="*/ 631 h 705"/>
              <a:gd name="T40" fmla="*/ 387 w 759"/>
              <a:gd name="T41" fmla="*/ 346 h 705"/>
              <a:gd name="T42" fmla="*/ 498 w 759"/>
              <a:gd name="T43" fmla="*/ 409 h 705"/>
              <a:gd name="T44" fmla="*/ 504 w 759"/>
              <a:gd name="T45" fmla="*/ 412 h 705"/>
              <a:gd name="T46" fmla="*/ 510 w 759"/>
              <a:gd name="T47" fmla="*/ 409 h 705"/>
              <a:gd name="T48" fmla="*/ 628 w 759"/>
              <a:gd name="T49" fmla="*/ 346 h 705"/>
              <a:gd name="T50" fmla="*/ 747 w 759"/>
              <a:gd name="T51" fmla="*/ 409 h 705"/>
              <a:gd name="T52" fmla="*/ 752 w 759"/>
              <a:gd name="T53" fmla="*/ 412 h 705"/>
              <a:gd name="T54" fmla="*/ 754 w 759"/>
              <a:gd name="T55" fmla="*/ 411 h 705"/>
              <a:gd name="T56" fmla="*/ 759 w 759"/>
              <a:gd name="T57" fmla="*/ 405 h 705"/>
              <a:gd name="T58" fmla="*/ 759 w 759"/>
              <a:gd name="T59" fmla="*/ 404 h 705"/>
              <a:gd name="T60" fmla="*/ 387 w 759"/>
              <a:gd name="T61" fmla="*/ 56 h 705"/>
              <a:gd name="T62" fmla="*/ 628 w 759"/>
              <a:gd name="T63" fmla="*/ 332 h 705"/>
              <a:gd name="T64" fmla="*/ 504 w 759"/>
              <a:gd name="T65" fmla="*/ 393 h 705"/>
              <a:gd name="T66" fmla="*/ 380 w 759"/>
              <a:gd name="T67" fmla="*/ 332 h 705"/>
              <a:gd name="T68" fmla="*/ 256 w 759"/>
              <a:gd name="T69" fmla="*/ 393 h 705"/>
              <a:gd name="T70" fmla="*/ 131 w 759"/>
              <a:gd name="T71" fmla="*/ 332 h 705"/>
              <a:gd name="T72" fmla="*/ 15 w 759"/>
              <a:gd name="T73" fmla="*/ 384 h 705"/>
              <a:gd name="T74" fmla="*/ 380 w 759"/>
              <a:gd name="T75" fmla="*/ 70 h 705"/>
              <a:gd name="T76" fmla="*/ 745 w 759"/>
              <a:gd name="T77" fmla="*/ 384 h 705"/>
              <a:gd name="T78" fmla="*/ 628 w 759"/>
              <a:gd name="T79" fmla="*/ 332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9" h="705">
                <a:moveTo>
                  <a:pt x="387" y="56"/>
                </a:moveTo>
                <a:cubicBezTo>
                  <a:pt x="387" y="7"/>
                  <a:pt x="387" y="7"/>
                  <a:pt x="387" y="7"/>
                </a:cubicBezTo>
                <a:cubicBezTo>
                  <a:pt x="387" y="3"/>
                  <a:pt x="384" y="0"/>
                  <a:pt x="380" y="0"/>
                </a:cubicBezTo>
                <a:cubicBezTo>
                  <a:pt x="376" y="0"/>
                  <a:pt x="373" y="3"/>
                  <a:pt x="373" y="7"/>
                </a:cubicBezTo>
                <a:cubicBezTo>
                  <a:pt x="373" y="56"/>
                  <a:pt x="373" y="56"/>
                  <a:pt x="373" y="56"/>
                </a:cubicBezTo>
                <a:cubicBezTo>
                  <a:pt x="167" y="59"/>
                  <a:pt x="0" y="214"/>
                  <a:pt x="0" y="404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408"/>
                  <a:pt x="2" y="410"/>
                  <a:pt x="5" y="411"/>
                </a:cubicBezTo>
                <a:cubicBezTo>
                  <a:pt x="8" y="412"/>
                  <a:pt x="11" y="411"/>
                  <a:pt x="13" y="409"/>
                </a:cubicBezTo>
                <a:cubicBezTo>
                  <a:pt x="40" y="369"/>
                  <a:pt x="85" y="346"/>
                  <a:pt x="131" y="346"/>
                </a:cubicBezTo>
                <a:cubicBezTo>
                  <a:pt x="178" y="346"/>
                  <a:pt x="223" y="369"/>
                  <a:pt x="250" y="409"/>
                </a:cubicBezTo>
                <a:cubicBezTo>
                  <a:pt x="253" y="412"/>
                  <a:pt x="259" y="412"/>
                  <a:pt x="261" y="409"/>
                </a:cubicBezTo>
                <a:cubicBezTo>
                  <a:pt x="287" y="371"/>
                  <a:pt x="329" y="348"/>
                  <a:pt x="373" y="346"/>
                </a:cubicBezTo>
                <a:cubicBezTo>
                  <a:pt x="373" y="631"/>
                  <a:pt x="373" y="631"/>
                  <a:pt x="373" y="631"/>
                </a:cubicBezTo>
                <a:cubicBezTo>
                  <a:pt x="373" y="664"/>
                  <a:pt x="344" y="691"/>
                  <a:pt x="308" y="691"/>
                </a:cubicBezTo>
                <a:cubicBezTo>
                  <a:pt x="272" y="691"/>
                  <a:pt x="243" y="664"/>
                  <a:pt x="243" y="631"/>
                </a:cubicBezTo>
                <a:cubicBezTo>
                  <a:pt x="243" y="627"/>
                  <a:pt x="240" y="624"/>
                  <a:pt x="236" y="624"/>
                </a:cubicBezTo>
                <a:cubicBezTo>
                  <a:pt x="233" y="624"/>
                  <a:pt x="229" y="627"/>
                  <a:pt x="229" y="631"/>
                </a:cubicBezTo>
                <a:cubicBezTo>
                  <a:pt x="229" y="672"/>
                  <a:pt x="265" y="705"/>
                  <a:pt x="308" y="705"/>
                </a:cubicBezTo>
                <a:cubicBezTo>
                  <a:pt x="352" y="705"/>
                  <a:pt x="387" y="672"/>
                  <a:pt x="387" y="631"/>
                </a:cubicBezTo>
                <a:cubicBezTo>
                  <a:pt x="387" y="346"/>
                  <a:pt x="387" y="346"/>
                  <a:pt x="387" y="346"/>
                </a:cubicBezTo>
                <a:cubicBezTo>
                  <a:pt x="431" y="348"/>
                  <a:pt x="472" y="371"/>
                  <a:pt x="498" y="409"/>
                </a:cubicBezTo>
                <a:cubicBezTo>
                  <a:pt x="500" y="410"/>
                  <a:pt x="502" y="412"/>
                  <a:pt x="504" y="412"/>
                </a:cubicBezTo>
                <a:cubicBezTo>
                  <a:pt x="506" y="412"/>
                  <a:pt x="508" y="410"/>
                  <a:pt x="510" y="409"/>
                </a:cubicBezTo>
                <a:cubicBezTo>
                  <a:pt x="537" y="369"/>
                  <a:pt x="581" y="346"/>
                  <a:pt x="628" y="346"/>
                </a:cubicBezTo>
                <a:cubicBezTo>
                  <a:pt x="675" y="346"/>
                  <a:pt x="719" y="369"/>
                  <a:pt x="747" y="409"/>
                </a:cubicBezTo>
                <a:cubicBezTo>
                  <a:pt x="748" y="410"/>
                  <a:pt x="750" y="412"/>
                  <a:pt x="752" y="412"/>
                </a:cubicBezTo>
                <a:cubicBezTo>
                  <a:pt x="753" y="412"/>
                  <a:pt x="754" y="411"/>
                  <a:pt x="754" y="411"/>
                </a:cubicBezTo>
                <a:cubicBezTo>
                  <a:pt x="757" y="410"/>
                  <a:pt x="759" y="408"/>
                  <a:pt x="759" y="405"/>
                </a:cubicBezTo>
                <a:cubicBezTo>
                  <a:pt x="759" y="404"/>
                  <a:pt x="759" y="404"/>
                  <a:pt x="759" y="404"/>
                </a:cubicBezTo>
                <a:cubicBezTo>
                  <a:pt x="759" y="214"/>
                  <a:pt x="593" y="59"/>
                  <a:pt x="387" y="56"/>
                </a:cubicBezTo>
                <a:close/>
                <a:moveTo>
                  <a:pt x="628" y="332"/>
                </a:moveTo>
                <a:cubicBezTo>
                  <a:pt x="580" y="332"/>
                  <a:pt x="534" y="354"/>
                  <a:pt x="504" y="393"/>
                </a:cubicBezTo>
                <a:cubicBezTo>
                  <a:pt x="474" y="354"/>
                  <a:pt x="428" y="332"/>
                  <a:pt x="380" y="332"/>
                </a:cubicBezTo>
                <a:cubicBezTo>
                  <a:pt x="332" y="332"/>
                  <a:pt x="286" y="354"/>
                  <a:pt x="256" y="393"/>
                </a:cubicBezTo>
                <a:cubicBezTo>
                  <a:pt x="225" y="354"/>
                  <a:pt x="180" y="332"/>
                  <a:pt x="131" y="332"/>
                </a:cubicBezTo>
                <a:cubicBezTo>
                  <a:pt x="87" y="332"/>
                  <a:pt x="45" y="351"/>
                  <a:pt x="15" y="384"/>
                </a:cubicBezTo>
                <a:cubicBezTo>
                  <a:pt x="27" y="209"/>
                  <a:pt x="186" y="70"/>
                  <a:pt x="380" y="70"/>
                </a:cubicBezTo>
                <a:cubicBezTo>
                  <a:pt x="574" y="70"/>
                  <a:pt x="733" y="209"/>
                  <a:pt x="745" y="384"/>
                </a:cubicBezTo>
                <a:cubicBezTo>
                  <a:pt x="715" y="351"/>
                  <a:pt x="673" y="332"/>
                  <a:pt x="628" y="3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6553510" y="2172576"/>
            <a:ext cx="454142" cy="440380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9" name="Freeform 21"/>
          <p:cNvSpPr>
            <a:spLocks noEditPoints="1"/>
          </p:cNvSpPr>
          <p:nvPr/>
        </p:nvSpPr>
        <p:spPr bwMode="auto">
          <a:xfrm>
            <a:off x="1207325" y="5142013"/>
            <a:ext cx="793434" cy="659136"/>
          </a:xfrm>
          <a:custGeom>
            <a:avLst/>
            <a:gdLst>
              <a:gd name="T0" fmla="*/ 537 w 587"/>
              <a:gd name="T1" fmla="*/ 74 h 569"/>
              <a:gd name="T2" fmla="*/ 530 w 587"/>
              <a:gd name="T3" fmla="*/ 0 h 569"/>
              <a:gd name="T4" fmla="*/ 293 w 587"/>
              <a:gd name="T5" fmla="*/ 71 h 569"/>
              <a:gd name="T6" fmla="*/ 56 w 587"/>
              <a:gd name="T7" fmla="*/ 0 h 569"/>
              <a:gd name="T8" fmla="*/ 49 w 587"/>
              <a:gd name="T9" fmla="*/ 74 h 569"/>
              <a:gd name="T10" fmla="*/ 0 w 587"/>
              <a:gd name="T11" fmla="*/ 102 h 569"/>
              <a:gd name="T12" fmla="*/ 28 w 587"/>
              <a:gd name="T13" fmla="*/ 537 h 569"/>
              <a:gd name="T14" fmla="*/ 293 w 587"/>
              <a:gd name="T15" fmla="*/ 569 h 569"/>
              <a:gd name="T16" fmla="*/ 558 w 587"/>
              <a:gd name="T17" fmla="*/ 537 h 569"/>
              <a:gd name="T18" fmla="*/ 587 w 587"/>
              <a:gd name="T19" fmla="*/ 102 h 569"/>
              <a:gd name="T20" fmla="*/ 523 w 587"/>
              <a:gd name="T21" fmla="*/ 14 h 569"/>
              <a:gd name="T22" fmla="*/ 516 w 587"/>
              <a:gd name="T23" fmla="*/ 439 h 569"/>
              <a:gd name="T24" fmla="*/ 300 w 587"/>
              <a:gd name="T25" fmla="*/ 83 h 569"/>
              <a:gd name="T26" fmla="*/ 523 w 587"/>
              <a:gd name="T27" fmla="*/ 14 h 569"/>
              <a:gd name="T28" fmla="*/ 71 w 587"/>
              <a:gd name="T29" fmla="*/ 14 h 569"/>
              <a:gd name="T30" fmla="*/ 286 w 587"/>
              <a:gd name="T31" fmla="*/ 479 h 569"/>
              <a:gd name="T32" fmla="*/ 63 w 587"/>
              <a:gd name="T33" fmla="*/ 439 h 569"/>
              <a:gd name="T34" fmla="*/ 573 w 587"/>
              <a:gd name="T35" fmla="*/ 508 h 569"/>
              <a:gd name="T36" fmla="*/ 353 w 587"/>
              <a:gd name="T37" fmla="*/ 523 h 569"/>
              <a:gd name="T38" fmla="*/ 293 w 587"/>
              <a:gd name="T39" fmla="*/ 555 h 569"/>
              <a:gd name="T40" fmla="*/ 234 w 587"/>
              <a:gd name="T41" fmla="*/ 523 h 569"/>
              <a:gd name="T42" fmla="*/ 14 w 587"/>
              <a:gd name="T43" fmla="*/ 508 h 569"/>
              <a:gd name="T44" fmla="*/ 28 w 587"/>
              <a:gd name="T45" fmla="*/ 88 h 569"/>
              <a:gd name="T46" fmla="*/ 49 w 587"/>
              <a:gd name="T47" fmla="*/ 446 h 569"/>
              <a:gd name="T48" fmla="*/ 71 w 587"/>
              <a:gd name="T49" fmla="*/ 453 h 569"/>
              <a:gd name="T50" fmla="*/ 289 w 587"/>
              <a:gd name="T51" fmla="*/ 498 h 569"/>
              <a:gd name="T52" fmla="*/ 291 w 587"/>
              <a:gd name="T53" fmla="*/ 498 h 569"/>
              <a:gd name="T54" fmla="*/ 293 w 587"/>
              <a:gd name="T55" fmla="*/ 499 h 569"/>
              <a:gd name="T56" fmla="*/ 296 w 587"/>
              <a:gd name="T57" fmla="*/ 498 h 569"/>
              <a:gd name="T58" fmla="*/ 297 w 587"/>
              <a:gd name="T59" fmla="*/ 498 h 569"/>
              <a:gd name="T60" fmla="*/ 516 w 587"/>
              <a:gd name="T61" fmla="*/ 453 h 569"/>
              <a:gd name="T62" fmla="*/ 537 w 587"/>
              <a:gd name="T63" fmla="*/ 446 h 569"/>
              <a:gd name="T64" fmla="*/ 558 w 587"/>
              <a:gd name="T65" fmla="*/ 88 h 569"/>
              <a:gd name="T66" fmla="*/ 573 w 587"/>
              <a:gd name="T67" fmla="*/ 50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7" h="569">
                <a:moveTo>
                  <a:pt x="558" y="74"/>
                </a:moveTo>
                <a:cubicBezTo>
                  <a:pt x="537" y="74"/>
                  <a:pt x="537" y="74"/>
                  <a:pt x="537" y="74"/>
                </a:cubicBezTo>
                <a:cubicBezTo>
                  <a:pt x="537" y="7"/>
                  <a:pt x="537" y="7"/>
                  <a:pt x="537" y="7"/>
                </a:cubicBezTo>
                <a:cubicBezTo>
                  <a:pt x="537" y="3"/>
                  <a:pt x="534" y="0"/>
                  <a:pt x="530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462" y="0"/>
                  <a:pt x="364" y="0"/>
                  <a:pt x="293" y="71"/>
                </a:cubicBezTo>
                <a:cubicBezTo>
                  <a:pt x="222" y="0"/>
                  <a:pt x="124" y="0"/>
                  <a:pt x="7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49" y="3"/>
                  <a:pt x="49" y="7"/>
                </a:cubicBezTo>
                <a:cubicBezTo>
                  <a:pt x="49" y="74"/>
                  <a:pt x="49" y="74"/>
                  <a:pt x="49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2" y="74"/>
                  <a:pt x="0" y="86"/>
                  <a:pt x="0" y="102"/>
                </a:cubicBezTo>
                <a:cubicBezTo>
                  <a:pt x="0" y="508"/>
                  <a:pt x="0" y="508"/>
                  <a:pt x="0" y="508"/>
                </a:cubicBezTo>
                <a:cubicBezTo>
                  <a:pt x="0" y="524"/>
                  <a:pt x="12" y="537"/>
                  <a:pt x="28" y="537"/>
                </a:cubicBezTo>
                <a:cubicBezTo>
                  <a:pt x="230" y="537"/>
                  <a:pt x="230" y="537"/>
                  <a:pt x="230" y="537"/>
                </a:cubicBezTo>
                <a:cubicBezTo>
                  <a:pt x="242" y="556"/>
                  <a:pt x="267" y="569"/>
                  <a:pt x="293" y="569"/>
                </a:cubicBezTo>
                <a:cubicBezTo>
                  <a:pt x="320" y="569"/>
                  <a:pt x="344" y="556"/>
                  <a:pt x="357" y="537"/>
                </a:cubicBezTo>
                <a:cubicBezTo>
                  <a:pt x="558" y="537"/>
                  <a:pt x="558" y="537"/>
                  <a:pt x="558" y="537"/>
                </a:cubicBezTo>
                <a:cubicBezTo>
                  <a:pt x="574" y="537"/>
                  <a:pt x="587" y="524"/>
                  <a:pt x="587" y="508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7" y="86"/>
                  <a:pt x="574" y="74"/>
                  <a:pt x="558" y="74"/>
                </a:cubicBezTo>
                <a:close/>
                <a:moveTo>
                  <a:pt x="523" y="14"/>
                </a:moveTo>
                <a:cubicBezTo>
                  <a:pt x="523" y="439"/>
                  <a:pt x="523" y="439"/>
                  <a:pt x="523" y="4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464" y="439"/>
                  <a:pt x="370" y="439"/>
                  <a:pt x="300" y="479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67" y="14"/>
                  <a:pt x="463" y="14"/>
                  <a:pt x="516" y="14"/>
                </a:cubicBezTo>
                <a:lnTo>
                  <a:pt x="523" y="14"/>
                </a:lnTo>
                <a:close/>
                <a:moveTo>
                  <a:pt x="63" y="14"/>
                </a:moveTo>
                <a:cubicBezTo>
                  <a:pt x="71" y="14"/>
                  <a:pt x="71" y="14"/>
                  <a:pt x="71" y="14"/>
                </a:cubicBezTo>
                <a:cubicBezTo>
                  <a:pt x="123" y="14"/>
                  <a:pt x="219" y="14"/>
                  <a:pt x="286" y="83"/>
                </a:cubicBezTo>
                <a:cubicBezTo>
                  <a:pt x="286" y="479"/>
                  <a:pt x="286" y="479"/>
                  <a:pt x="286" y="479"/>
                </a:cubicBezTo>
                <a:cubicBezTo>
                  <a:pt x="216" y="439"/>
                  <a:pt x="122" y="439"/>
                  <a:pt x="71" y="439"/>
                </a:cubicBezTo>
                <a:cubicBezTo>
                  <a:pt x="63" y="439"/>
                  <a:pt x="63" y="439"/>
                  <a:pt x="63" y="439"/>
                </a:cubicBezTo>
                <a:lnTo>
                  <a:pt x="63" y="14"/>
                </a:lnTo>
                <a:close/>
                <a:moveTo>
                  <a:pt x="573" y="508"/>
                </a:moveTo>
                <a:cubicBezTo>
                  <a:pt x="573" y="516"/>
                  <a:pt x="566" y="523"/>
                  <a:pt x="558" y="523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50" y="523"/>
                  <a:pt x="348" y="524"/>
                  <a:pt x="346" y="526"/>
                </a:cubicBezTo>
                <a:cubicBezTo>
                  <a:pt x="337" y="544"/>
                  <a:pt x="316" y="555"/>
                  <a:pt x="293" y="555"/>
                </a:cubicBezTo>
                <a:cubicBezTo>
                  <a:pt x="270" y="555"/>
                  <a:pt x="249" y="544"/>
                  <a:pt x="240" y="526"/>
                </a:cubicBezTo>
                <a:cubicBezTo>
                  <a:pt x="239" y="524"/>
                  <a:pt x="236" y="523"/>
                  <a:pt x="234" y="523"/>
                </a:cubicBezTo>
                <a:cubicBezTo>
                  <a:pt x="28" y="523"/>
                  <a:pt x="28" y="523"/>
                  <a:pt x="28" y="523"/>
                </a:cubicBezTo>
                <a:cubicBezTo>
                  <a:pt x="20" y="523"/>
                  <a:pt x="14" y="516"/>
                  <a:pt x="14" y="5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4"/>
                  <a:pt x="20" y="88"/>
                  <a:pt x="28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49" y="446"/>
                  <a:pt x="49" y="446"/>
                  <a:pt x="49" y="446"/>
                </a:cubicBezTo>
                <a:cubicBezTo>
                  <a:pt x="49" y="450"/>
                  <a:pt x="52" y="453"/>
                  <a:pt x="56" y="453"/>
                </a:cubicBezTo>
                <a:cubicBezTo>
                  <a:pt x="71" y="453"/>
                  <a:pt x="71" y="453"/>
                  <a:pt x="71" y="453"/>
                </a:cubicBezTo>
                <a:cubicBezTo>
                  <a:pt x="123" y="453"/>
                  <a:pt x="222" y="453"/>
                  <a:pt x="289" y="498"/>
                </a:cubicBezTo>
                <a:cubicBezTo>
                  <a:pt x="289" y="498"/>
                  <a:pt x="289" y="498"/>
                  <a:pt x="289" y="498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290" y="498"/>
                  <a:pt x="290" y="498"/>
                  <a:pt x="291" y="498"/>
                </a:cubicBezTo>
                <a:cubicBezTo>
                  <a:pt x="291" y="498"/>
                  <a:pt x="291" y="499"/>
                  <a:pt x="291" y="499"/>
                </a:cubicBezTo>
                <a:cubicBezTo>
                  <a:pt x="292" y="499"/>
                  <a:pt x="292" y="499"/>
                  <a:pt x="293" y="499"/>
                </a:cubicBezTo>
                <a:cubicBezTo>
                  <a:pt x="294" y="499"/>
                  <a:pt x="294" y="499"/>
                  <a:pt x="295" y="499"/>
                </a:cubicBezTo>
                <a:cubicBezTo>
                  <a:pt x="295" y="499"/>
                  <a:pt x="295" y="498"/>
                  <a:pt x="296" y="498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297" y="498"/>
                  <a:pt x="297" y="498"/>
                  <a:pt x="297" y="498"/>
                </a:cubicBezTo>
                <a:cubicBezTo>
                  <a:pt x="364" y="453"/>
                  <a:pt x="463" y="453"/>
                  <a:pt x="516" y="453"/>
                </a:cubicBezTo>
                <a:cubicBezTo>
                  <a:pt x="530" y="453"/>
                  <a:pt x="530" y="453"/>
                  <a:pt x="530" y="453"/>
                </a:cubicBezTo>
                <a:cubicBezTo>
                  <a:pt x="534" y="453"/>
                  <a:pt x="537" y="450"/>
                  <a:pt x="537" y="446"/>
                </a:cubicBezTo>
                <a:cubicBezTo>
                  <a:pt x="537" y="88"/>
                  <a:pt x="537" y="88"/>
                  <a:pt x="537" y="88"/>
                </a:cubicBezTo>
                <a:cubicBezTo>
                  <a:pt x="558" y="88"/>
                  <a:pt x="558" y="88"/>
                  <a:pt x="558" y="88"/>
                </a:cubicBezTo>
                <a:cubicBezTo>
                  <a:pt x="566" y="88"/>
                  <a:pt x="573" y="94"/>
                  <a:pt x="573" y="102"/>
                </a:cubicBezTo>
                <a:lnTo>
                  <a:pt x="573" y="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1" name="Freeform 86"/>
          <p:cNvSpPr>
            <a:spLocks noEditPoints="1"/>
          </p:cNvSpPr>
          <p:nvPr/>
        </p:nvSpPr>
        <p:spPr bwMode="auto">
          <a:xfrm>
            <a:off x="9405449" y="2179837"/>
            <a:ext cx="756665" cy="807607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2" name="Freeform 115"/>
          <p:cNvSpPr>
            <a:spLocks noEditPoints="1"/>
          </p:cNvSpPr>
          <p:nvPr/>
        </p:nvSpPr>
        <p:spPr bwMode="auto">
          <a:xfrm>
            <a:off x="3103192" y="4336019"/>
            <a:ext cx="843253" cy="777137"/>
          </a:xfrm>
          <a:custGeom>
            <a:avLst/>
            <a:gdLst>
              <a:gd name="T0" fmla="*/ 321 w 557"/>
              <a:gd name="T1" fmla="*/ 196 h 564"/>
              <a:gd name="T2" fmla="*/ 303 w 557"/>
              <a:gd name="T3" fmla="*/ 182 h 564"/>
              <a:gd name="T4" fmla="*/ 319 w 557"/>
              <a:gd name="T5" fmla="*/ 159 h 564"/>
              <a:gd name="T6" fmla="*/ 303 w 557"/>
              <a:gd name="T7" fmla="*/ 145 h 564"/>
              <a:gd name="T8" fmla="*/ 386 w 557"/>
              <a:gd name="T9" fmla="*/ 81 h 564"/>
              <a:gd name="T10" fmla="*/ 425 w 557"/>
              <a:gd name="T11" fmla="*/ 118 h 564"/>
              <a:gd name="T12" fmla="*/ 335 w 557"/>
              <a:gd name="T13" fmla="*/ 145 h 564"/>
              <a:gd name="T14" fmla="*/ 387 w 557"/>
              <a:gd name="T15" fmla="*/ 159 h 564"/>
              <a:gd name="T16" fmla="*/ 334 w 557"/>
              <a:gd name="T17" fmla="*/ 182 h 564"/>
              <a:gd name="T18" fmla="*/ 387 w 557"/>
              <a:gd name="T19" fmla="*/ 196 h 564"/>
              <a:gd name="T20" fmla="*/ 425 w 557"/>
              <a:gd name="T21" fmla="*/ 222 h 564"/>
              <a:gd name="T22" fmla="*/ 238 w 557"/>
              <a:gd name="T23" fmla="*/ 315 h 564"/>
              <a:gd name="T24" fmla="*/ 194 w 557"/>
              <a:gd name="T25" fmla="*/ 355 h 564"/>
              <a:gd name="T26" fmla="*/ 194 w 557"/>
              <a:gd name="T27" fmla="*/ 435 h 564"/>
              <a:gd name="T28" fmla="*/ 180 w 557"/>
              <a:gd name="T29" fmla="*/ 461 h 564"/>
              <a:gd name="T30" fmla="*/ 126 w 557"/>
              <a:gd name="T31" fmla="*/ 402 h 564"/>
              <a:gd name="T32" fmla="*/ 180 w 557"/>
              <a:gd name="T33" fmla="*/ 366 h 564"/>
              <a:gd name="T34" fmla="*/ 180 w 557"/>
              <a:gd name="T35" fmla="*/ 270 h 564"/>
              <a:gd name="T36" fmla="*/ 194 w 557"/>
              <a:gd name="T37" fmla="*/ 288 h 564"/>
              <a:gd name="T38" fmla="*/ 180 w 557"/>
              <a:gd name="T39" fmla="*/ 352 h 564"/>
              <a:gd name="T40" fmla="*/ 180 w 557"/>
              <a:gd name="T41" fmla="*/ 352 h 564"/>
              <a:gd name="T42" fmla="*/ 224 w 557"/>
              <a:gd name="T43" fmla="*/ 398 h 564"/>
              <a:gd name="T44" fmla="*/ 535 w 557"/>
              <a:gd name="T45" fmla="*/ 425 h 564"/>
              <a:gd name="T46" fmla="*/ 365 w 557"/>
              <a:gd name="T47" fmla="*/ 510 h 564"/>
              <a:gd name="T48" fmla="*/ 394 w 557"/>
              <a:gd name="T49" fmla="*/ 564 h 564"/>
              <a:gd name="T50" fmla="*/ 339 w 557"/>
              <a:gd name="T51" fmla="*/ 500 h 564"/>
              <a:gd name="T52" fmla="*/ 338 w 557"/>
              <a:gd name="T53" fmla="*/ 497 h 564"/>
              <a:gd name="T54" fmla="*/ 338 w 557"/>
              <a:gd name="T55" fmla="*/ 494 h 564"/>
              <a:gd name="T56" fmla="*/ 339 w 557"/>
              <a:gd name="T57" fmla="*/ 492 h 564"/>
              <a:gd name="T58" fmla="*/ 340 w 557"/>
              <a:gd name="T59" fmla="*/ 491 h 564"/>
              <a:gd name="T60" fmla="*/ 342 w 557"/>
              <a:gd name="T61" fmla="*/ 489 h 564"/>
              <a:gd name="T62" fmla="*/ 423 w 557"/>
              <a:gd name="T63" fmla="*/ 459 h 564"/>
              <a:gd name="T64" fmla="*/ 450 w 557"/>
              <a:gd name="T65" fmla="*/ 490 h 564"/>
              <a:gd name="T66" fmla="*/ 387 w 557"/>
              <a:gd name="T67" fmla="*/ 339 h 564"/>
              <a:gd name="T68" fmla="*/ 190 w 557"/>
              <a:gd name="T69" fmla="*/ 539 h 564"/>
              <a:gd name="T70" fmla="*/ 22 w 557"/>
              <a:gd name="T71" fmla="*/ 140 h 564"/>
              <a:gd name="T72" fmla="*/ 158 w 557"/>
              <a:gd name="T73" fmla="*/ 12 h 564"/>
              <a:gd name="T74" fmla="*/ 218 w 557"/>
              <a:gd name="T75" fmla="*/ 65 h 564"/>
              <a:gd name="T76" fmla="*/ 219 w 557"/>
              <a:gd name="T77" fmla="*/ 67 h 564"/>
              <a:gd name="T78" fmla="*/ 219 w 557"/>
              <a:gd name="T79" fmla="*/ 71 h 564"/>
              <a:gd name="T80" fmla="*/ 219 w 557"/>
              <a:gd name="T81" fmla="*/ 72 h 564"/>
              <a:gd name="T82" fmla="*/ 218 w 557"/>
              <a:gd name="T83" fmla="*/ 74 h 564"/>
              <a:gd name="T84" fmla="*/ 216 w 557"/>
              <a:gd name="T85" fmla="*/ 75 h 564"/>
              <a:gd name="T86" fmla="*/ 143 w 557"/>
              <a:gd name="T87" fmla="*/ 109 h 564"/>
              <a:gd name="T88" fmla="*/ 137 w 557"/>
              <a:gd name="T89" fmla="*/ 97 h 564"/>
              <a:gd name="T90" fmla="*/ 35 w 557"/>
              <a:gd name="T91" fmla="*/ 145 h 564"/>
              <a:gd name="T92" fmla="*/ 220 w 557"/>
              <a:gd name="T93" fmla="*/ 202 h 564"/>
              <a:gd name="T94" fmla="*/ 556 w 557"/>
              <a:gd name="T95" fmla="*/ 170 h 564"/>
              <a:gd name="T96" fmla="*/ 224 w 557"/>
              <a:gd name="T97" fmla="*/ 217 h 564"/>
              <a:gd name="T98" fmla="*/ 190 w 557"/>
              <a:gd name="T99" fmla="*/ 525 h 564"/>
              <a:gd name="T100" fmla="*/ 501 w 557"/>
              <a:gd name="T101" fmla="*/ 275 h 564"/>
              <a:gd name="T102" fmla="*/ 542 w 557"/>
              <a:gd name="T103" fmla="*/ 170 h 564"/>
              <a:gd name="T104" fmla="*/ 387 w 557"/>
              <a:gd name="T105" fmla="*/ 325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7" h="564">
                <a:moveTo>
                  <a:pt x="436" y="230"/>
                </a:moveTo>
                <a:cubicBezTo>
                  <a:pt x="423" y="249"/>
                  <a:pt x="406" y="259"/>
                  <a:pt x="386" y="259"/>
                </a:cubicBezTo>
                <a:cubicBezTo>
                  <a:pt x="352" y="259"/>
                  <a:pt x="329" y="235"/>
                  <a:pt x="321" y="196"/>
                </a:cubicBezTo>
                <a:cubicBezTo>
                  <a:pt x="303" y="196"/>
                  <a:pt x="303" y="196"/>
                  <a:pt x="303" y="196"/>
                </a:cubicBezTo>
                <a:cubicBezTo>
                  <a:pt x="300" y="196"/>
                  <a:pt x="296" y="193"/>
                  <a:pt x="296" y="189"/>
                </a:cubicBezTo>
                <a:cubicBezTo>
                  <a:pt x="296" y="185"/>
                  <a:pt x="300" y="182"/>
                  <a:pt x="303" y="182"/>
                </a:cubicBezTo>
                <a:cubicBezTo>
                  <a:pt x="320" y="182"/>
                  <a:pt x="320" y="182"/>
                  <a:pt x="320" y="182"/>
                </a:cubicBezTo>
                <a:cubicBezTo>
                  <a:pt x="319" y="178"/>
                  <a:pt x="319" y="174"/>
                  <a:pt x="319" y="170"/>
                </a:cubicBezTo>
                <a:cubicBezTo>
                  <a:pt x="319" y="166"/>
                  <a:pt x="319" y="163"/>
                  <a:pt x="319" y="159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300" y="159"/>
                  <a:pt x="296" y="156"/>
                  <a:pt x="296" y="152"/>
                </a:cubicBezTo>
                <a:cubicBezTo>
                  <a:pt x="296" y="148"/>
                  <a:pt x="300" y="145"/>
                  <a:pt x="303" y="145"/>
                </a:cubicBezTo>
                <a:cubicBezTo>
                  <a:pt x="321" y="145"/>
                  <a:pt x="321" y="145"/>
                  <a:pt x="321" y="145"/>
                </a:cubicBezTo>
                <a:cubicBezTo>
                  <a:pt x="324" y="130"/>
                  <a:pt x="329" y="117"/>
                  <a:pt x="337" y="106"/>
                </a:cubicBezTo>
                <a:cubicBezTo>
                  <a:pt x="349" y="90"/>
                  <a:pt x="366" y="81"/>
                  <a:pt x="386" y="81"/>
                </a:cubicBezTo>
                <a:cubicBezTo>
                  <a:pt x="406" y="81"/>
                  <a:pt x="423" y="90"/>
                  <a:pt x="436" y="110"/>
                </a:cubicBezTo>
                <a:cubicBezTo>
                  <a:pt x="438" y="113"/>
                  <a:pt x="438" y="117"/>
                  <a:pt x="434" y="120"/>
                </a:cubicBezTo>
                <a:cubicBezTo>
                  <a:pt x="431" y="122"/>
                  <a:pt x="427" y="121"/>
                  <a:pt x="425" y="118"/>
                </a:cubicBezTo>
                <a:cubicBezTo>
                  <a:pt x="414" y="102"/>
                  <a:pt x="402" y="95"/>
                  <a:pt x="386" y="95"/>
                </a:cubicBezTo>
                <a:cubicBezTo>
                  <a:pt x="371" y="95"/>
                  <a:pt x="357" y="102"/>
                  <a:pt x="348" y="115"/>
                </a:cubicBezTo>
                <a:cubicBezTo>
                  <a:pt x="342" y="123"/>
                  <a:pt x="338" y="133"/>
                  <a:pt x="335" y="145"/>
                </a:cubicBezTo>
                <a:cubicBezTo>
                  <a:pt x="387" y="145"/>
                  <a:pt x="387" y="145"/>
                  <a:pt x="387" y="145"/>
                </a:cubicBezTo>
                <a:cubicBezTo>
                  <a:pt x="390" y="145"/>
                  <a:pt x="394" y="148"/>
                  <a:pt x="394" y="152"/>
                </a:cubicBezTo>
                <a:cubicBezTo>
                  <a:pt x="394" y="156"/>
                  <a:pt x="391" y="159"/>
                  <a:pt x="387" y="159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3" y="163"/>
                  <a:pt x="333" y="166"/>
                  <a:pt x="333" y="170"/>
                </a:cubicBezTo>
                <a:cubicBezTo>
                  <a:pt x="333" y="174"/>
                  <a:pt x="333" y="178"/>
                  <a:pt x="334" y="182"/>
                </a:cubicBezTo>
                <a:cubicBezTo>
                  <a:pt x="387" y="182"/>
                  <a:pt x="387" y="182"/>
                  <a:pt x="387" y="182"/>
                </a:cubicBezTo>
                <a:cubicBezTo>
                  <a:pt x="391" y="182"/>
                  <a:pt x="394" y="185"/>
                  <a:pt x="394" y="189"/>
                </a:cubicBezTo>
                <a:cubicBezTo>
                  <a:pt x="394" y="193"/>
                  <a:pt x="391" y="196"/>
                  <a:pt x="387" y="196"/>
                </a:cubicBezTo>
                <a:cubicBezTo>
                  <a:pt x="336" y="196"/>
                  <a:pt x="336" y="196"/>
                  <a:pt x="336" y="196"/>
                </a:cubicBezTo>
                <a:cubicBezTo>
                  <a:pt x="342" y="227"/>
                  <a:pt x="360" y="245"/>
                  <a:pt x="386" y="245"/>
                </a:cubicBezTo>
                <a:cubicBezTo>
                  <a:pt x="402" y="245"/>
                  <a:pt x="414" y="238"/>
                  <a:pt x="425" y="222"/>
                </a:cubicBezTo>
                <a:cubicBezTo>
                  <a:pt x="427" y="219"/>
                  <a:pt x="431" y="218"/>
                  <a:pt x="434" y="220"/>
                </a:cubicBezTo>
                <a:cubicBezTo>
                  <a:pt x="438" y="222"/>
                  <a:pt x="438" y="227"/>
                  <a:pt x="436" y="230"/>
                </a:cubicBezTo>
                <a:close/>
                <a:moveTo>
                  <a:pt x="238" y="315"/>
                </a:moveTo>
                <a:cubicBezTo>
                  <a:pt x="236" y="318"/>
                  <a:pt x="232" y="319"/>
                  <a:pt x="229" y="317"/>
                </a:cubicBezTo>
                <a:cubicBezTo>
                  <a:pt x="217" y="309"/>
                  <a:pt x="205" y="304"/>
                  <a:pt x="194" y="302"/>
                </a:cubicBezTo>
                <a:cubicBezTo>
                  <a:pt x="194" y="355"/>
                  <a:pt x="194" y="355"/>
                  <a:pt x="194" y="355"/>
                </a:cubicBezTo>
                <a:cubicBezTo>
                  <a:pt x="194" y="355"/>
                  <a:pt x="194" y="355"/>
                  <a:pt x="195" y="355"/>
                </a:cubicBezTo>
                <a:cubicBezTo>
                  <a:pt x="209" y="358"/>
                  <a:pt x="238" y="365"/>
                  <a:pt x="238" y="398"/>
                </a:cubicBezTo>
                <a:cubicBezTo>
                  <a:pt x="238" y="424"/>
                  <a:pt x="216" y="434"/>
                  <a:pt x="194" y="435"/>
                </a:cubicBezTo>
                <a:cubicBezTo>
                  <a:pt x="194" y="461"/>
                  <a:pt x="194" y="461"/>
                  <a:pt x="194" y="461"/>
                </a:cubicBezTo>
                <a:cubicBezTo>
                  <a:pt x="194" y="465"/>
                  <a:pt x="191" y="468"/>
                  <a:pt x="187" y="468"/>
                </a:cubicBezTo>
                <a:cubicBezTo>
                  <a:pt x="183" y="468"/>
                  <a:pt x="180" y="465"/>
                  <a:pt x="180" y="461"/>
                </a:cubicBezTo>
                <a:cubicBezTo>
                  <a:pt x="180" y="435"/>
                  <a:pt x="180" y="435"/>
                  <a:pt x="180" y="435"/>
                </a:cubicBezTo>
                <a:cubicBezTo>
                  <a:pt x="163" y="433"/>
                  <a:pt x="141" y="423"/>
                  <a:pt x="127" y="412"/>
                </a:cubicBezTo>
                <a:cubicBezTo>
                  <a:pt x="124" y="410"/>
                  <a:pt x="124" y="405"/>
                  <a:pt x="126" y="402"/>
                </a:cubicBezTo>
                <a:cubicBezTo>
                  <a:pt x="129" y="399"/>
                  <a:pt x="133" y="399"/>
                  <a:pt x="136" y="401"/>
                </a:cubicBezTo>
                <a:cubicBezTo>
                  <a:pt x="148" y="411"/>
                  <a:pt x="166" y="418"/>
                  <a:pt x="180" y="421"/>
                </a:cubicBezTo>
                <a:cubicBezTo>
                  <a:pt x="180" y="366"/>
                  <a:pt x="180" y="366"/>
                  <a:pt x="180" y="366"/>
                </a:cubicBezTo>
                <a:cubicBezTo>
                  <a:pt x="164" y="362"/>
                  <a:pt x="135" y="355"/>
                  <a:pt x="135" y="327"/>
                </a:cubicBezTo>
                <a:cubicBezTo>
                  <a:pt x="135" y="301"/>
                  <a:pt x="158" y="290"/>
                  <a:pt x="180" y="288"/>
                </a:cubicBezTo>
                <a:cubicBezTo>
                  <a:pt x="180" y="270"/>
                  <a:pt x="180" y="270"/>
                  <a:pt x="180" y="270"/>
                </a:cubicBezTo>
                <a:cubicBezTo>
                  <a:pt x="180" y="267"/>
                  <a:pt x="183" y="263"/>
                  <a:pt x="187" y="263"/>
                </a:cubicBezTo>
                <a:cubicBezTo>
                  <a:pt x="191" y="263"/>
                  <a:pt x="194" y="267"/>
                  <a:pt x="194" y="270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7" y="290"/>
                  <a:pt x="223" y="296"/>
                  <a:pt x="236" y="305"/>
                </a:cubicBezTo>
                <a:cubicBezTo>
                  <a:pt x="240" y="307"/>
                  <a:pt x="241" y="311"/>
                  <a:pt x="238" y="315"/>
                </a:cubicBezTo>
                <a:close/>
                <a:moveTo>
                  <a:pt x="180" y="352"/>
                </a:moveTo>
                <a:cubicBezTo>
                  <a:pt x="180" y="302"/>
                  <a:pt x="180" y="302"/>
                  <a:pt x="180" y="302"/>
                </a:cubicBezTo>
                <a:cubicBezTo>
                  <a:pt x="168" y="303"/>
                  <a:pt x="149" y="308"/>
                  <a:pt x="149" y="327"/>
                </a:cubicBezTo>
                <a:cubicBezTo>
                  <a:pt x="149" y="342"/>
                  <a:pt x="164" y="348"/>
                  <a:pt x="180" y="352"/>
                </a:cubicBezTo>
                <a:close/>
                <a:moveTo>
                  <a:pt x="194" y="369"/>
                </a:moveTo>
                <a:cubicBezTo>
                  <a:pt x="194" y="421"/>
                  <a:pt x="194" y="421"/>
                  <a:pt x="194" y="421"/>
                </a:cubicBezTo>
                <a:cubicBezTo>
                  <a:pt x="206" y="421"/>
                  <a:pt x="224" y="416"/>
                  <a:pt x="224" y="398"/>
                </a:cubicBezTo>
                <a:cubicBezTo>
                  <a:pt x="224" y="379"/>
                  <a:pt x="210" y="373"/>
                  <a:pt x="194" y="369"/>
                </a:cubicBezTo>
                <a:close/>
                <a:moveTo>
                  <a:pt x="517" y="278"/>
                </a:moveTo>
                <a:cubicBezTo>
                  <a:pt x="550" y="320"/>
                  <a:pt x="557" y="376"/>
                  <a:pt x="535" y="425"/>
                </a:cubicBezTo>
                <a:cubicBezTo>
                  <a:pt x="520" y="461"/>
                  <a:pt x="491" y="489"/>
                  <a:pt x="455" y="503"/>
                </a:cubicBezTo>
                <a:cubicBezTo>
                  <a:pt x="437" y="510"/>
                  <a:pt x="419" y="514"/>
                  <a:pt x="400" y="514"/>
                </a:cubicBezTo>
                <a:cubicBezTo>
                  <a:pt x="389" y="514"/>
                  <a:pt x="377" y="512"/>
                  <a:pt x="365" y="510"/>
                </a:cubicBezTo>
                <a:cubicBezTo>
                  <a:pt x="399" y="553"/>
                  <a:pt x="399" y="553"/>
                  <a:pt x="399" y="553"/>
                </a:cubicBezTo>
                <a:cubicBezTo>
                  <a:pt x="402" y="556"/>
                  <a:pt x="401" y="560"/>
                  <a:pt x="398" y="563"/>
                </a:cubicBezTo>
                <a:cubicBezTo>
                  <a:pt x="397" y="564"/>
                  <a:pt x="395" y="564"/>
                  <a:pt x="394" y="564"/>
                </a:cubicBezTo>
                <a:cubicBezTo>
                  <a:pt x="392" y="564"/>
                  <a:pt x="390" y="563"/>
                  <a:pt x="388" y="562"/>
                </a:cubicBezTo>
                <a:cubicBezTo>
                  <a:pt x="340" y="500"/>
                  <a:pt x="340" y="500"/>
                  <a:pt x="340" y="500"/>
                </a:cubicBezTo>
                <a:cubicBezTo>
                  <a:pt x="339" y="500"/>
                  <a:pt x="339" y="500"/>
                  <a:pt x="339" y="500"/>
                </a:cubicBezTo>
                <a:cubicBezTo>
                  <a:pt x="339" y="499"/>
                  <a:pt x="339" y="499"/>
                  <a:pt x="339" y="499"/>
                </a:cubicBezTo>
                <a:cubicBezTo>
                  <a:pt x="339" y="499"/>
                  <a:pt x="339" y="498"/>
                  <a:pt x="339" y="498"/>
                </a:cubicBezTo>
                <a:cubicBezTo>
                  <a:pt x="338" y="498"/>
                  <a:pt x="338" y="498"/>
                  <a:pt x="338" y="497"/>
                </a:cubicBezTo>
                <a:cubicBezTo>
                  <a:pt x="338" y="497"/>
                  <a:pt x="338" y="497"/>
                  <a:pt x="338" y="497"/>
                </a:cubicBezTo>
                <a:cubicBezTo>
                  <a:pt x="338" y="496"/>
                  <a:pt x="338" y="495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8" y="494"/>
                  <a:pt x="338" y="494"/>
                  <a:pt x="338" y="493"/>
                </a:cubicBezTo>
                <a:cubicBezTo>
                  <a:pt x="338" y="493"/>
                  <a:pt x="338" y="493"/>
                  <a:pt x="339" y="493"/>
                </a:cubicBezTo>
                <a:cubicBezTo>
                  <a:pt x="339" y="493"/>
                  <a:pt x="339" y="493"/>
                  <a:pt x="339" y="492"/>
                </a:cubicBezTo>
                <a:cubicBezTo>
                  <a:pt x="339" y="492"/>
                  <a:pt x="339" y="492"/>
                  <a:pt x="339" y="492"/>
                </a:cubicBezTo>
                <a:cubicBezTo>
                  <a:pt x="339" y="492"/>
                  <a:pt x="339" y="491"/>
                  <a:pt x="339" y="491"/>
                </a:cubicBezTo>
                <a:cubicBezTo>
                  <a:pt x="340" y="491"/>
                  <a:pt x="340" y="491"/>
                  <a:pt x="340" y="491"/>
                </a:cubicBezTo>
                <a:cubicBezTo>
                  <a:pt x="340" y="491"/>
                  <a:pt x="340" y="490"/>
                  <a:pt x="341" y="490"/>
                </a:cubicBezTo>
                <a:cubicBezTo>
                  <a:pt x="341" y="490"/>
                  <a:pt x="341" y="490"/>
                  <a:pt x="341" y="490"/>
                </a:cubicBezTo>
                <a:cubicBezTo>
                  <a:pt x="341" y="490"/>
                  <a:pt x="341" y="489"/>
                  <a:pt x="342" y="489"/>
                </a:cubicBezTo>
                <a:cubicBezTo>
                  <a:pt x="342" y="489"/>
                  <a:pt x="342" y="489"/>
                  <a:pt x="342" y="489"/>
                </a:cubicBezTo>
                <a:cubicBezTo>
                  <a:pt x="414" y="456"/>
                  <a:pt x="414" y="456"/>
                  <a:pt x="414" y="456"/>
                </a:cubicBezTo>
                <a:cubicBezTo>
                  <a:pt x="418" y="454"/>
                  <a:pt x="422" y="456"/>
                  <a:pt x="423" y="459"/>
                </a:cubicBezTo>
                <a:cubicBezTo>
                  <a:pt x="425" y="463"/>
                  <a:pt x="423" y="467"/>
                  <a:pt x="420" y="468"/>
                </a:cubicBezTo>
                <a:cubicBezTo>
                  <a:pt x="363" y="495"/>
                  <a:pt x="363" y="495"/>
                  <a:pt x="363" y="495"/>
                </a:cubicBezTo>
                <a:cubicBezTo>
                  <a:pt x="392" y="503"/>
                  <a:pt x="422" y="501"/>
                  <a:pt x="450" y="490"/>
                </a:cubicBezTo>
                <a:cubicBezTo>
                  <a:pt x="483" y="477"/>
                  <a:pt x="509" y="452"/>
                  <a:pt x="523" y="419"/>
                </a:cubicBezTo>
                <a:cubicBezTo>
                  <a:pt x="541" y="376"/>
                  <a:pt x="536" y="326"/>
                  <a:pt x="508" y="288"/>
                </a:cubicBezTo>
                <a:cubicBezTo>
                  <a:pt x="477" y="320"/>
                  <a:pt x="434" y="339"/>
                  <a:pt x="387" y="339"/>
                </a:cubicBezTo>
                <a:cubicBezTo>
                  <a:pt x="376" y="339"/>
                  <a:pt x="366" y="338"/>
                  <a:pt x="356" y="337"/>
                </a:cubicBezTo>
                <a:cubicBezTo>
                  <a:pt x="358" y="347"/>
                  <a:pt x="359" y="358"/>
                  <a:pt x="359" y="369"/>
                </a:cubicBezTo>
                <a:cubicBezTo>
                  <a:pt x="359" y="462"/>
                  <a:pt x="283" y="539"/>
                  <a:pt x="190" y="539"/>
                </a:cubicBezTo>
                <a:cubicBezTo>
                  <a:pt x="97" y="539"/>
                  <a:pt x="21" y="462"/>
                  <a:pt x="21" y="369"/>
                </a:cubicBezTo>
                <a:cubicBezTo>
                  <a:pt x="21" y="340"/>
                  <a:pt x="28" y="313"/>
                  <a:pt x="41" y="289"/>
                </a:cubicBezTo>
                <a:cubicBezTo>
                  <a:pt x="8" y="246"/>
                  <a:pt x="0" y="190"/>
                  <a:pt x="22" y="140"/>
                </a:cubicBezTo>
                <a:cubicBezTo>
                  <a:pt x="37" y="104"/>
                  <a:pt x="66" y="76"/>
                  <a:pt x="102" y="61"/>
                </a:cubicBezTo>
                <a:cubicBezTo>
                  <a:pt x="131" y="50"/>
                  <a:pt x="163" y="48"/>
                  <a:pt x="192" y="55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56" y="9"/>
                  <a:pt x="156" y="4"/>
                  <a:pt x="159" y="2"/>
                </a:cubicBezTo>
                <a:cubicBezTo>
                  <a:pt x="162" y="0"/>
                  <a:pt x="167" y="0"/>
                  <a:pt x="169" y="3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6"/>
                  <a:pt x="218" y="66"/>
                  <a:pt x="218" y="66"/>
                </a:cubicBezTo>
                <a:cubicBezTo>
                  <a:pt x="218" y="66"/>
                  <a:pt x="219" y="66"/>
                  <a:pt x="219" y="67"/>
                </a:cubicBezTo>
                <a:cubicBezTo>
                  <a:pt x="219" y="67"/>
                  <a:pt x="219" y="67"/>
                  <a:pt x="219" y="68"/>
                </a:cubicBezTo>
                <a:cubicBezTo>
                  <a:pt x="219" y="68"/>
                  <a:pt x="219" y="68"/>
                  <a:pt x="219" y="68"/>
                </a:cubicBezTo>
                <a:cubicBezTo>
                  <a:pt x="219" y="69"/>
                  <a:pt x="219" y="70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18" y="73"/>
                  <a:pt x="218" y="73"/>
                  <a:pt x="218" y="74"/>
                </a:cubicBezTo>
                <a:cubicBezTo>
                  <a:pt x="218" y="74"/>
                  <a:pt x="218" y="74"/>
                  <a:pt x="217" y="74"/>
                </a:cubicBezTo>
                <a:cubicBezTo>
                  <a:pt x="217" y="74"/>
                  <a:pt x="217" y="75"/>
                  <a:pt x="217" y="75"/>
                </a:cubicBezTo>
                <a:cubicBezTo>
                  <a:pt x="217" y="75"/>
                  <a:pt x="216" y="75"/>
                  <a:pt x="216" y="75"/>
                </a:cubicBezTo>
                <a:cubicBezTo>
                  <a:pt x="216" y="75"/>
                  <a:pt x="216" y="75"/>
                  <a:pt x="216" y="76"/>
                </a:cubicBezTo>
                <a:cubicBezTo>
                  <a:pt x="215" y="76"/>
                  <a:pt x="215" y="76"/>
                  <a:pt x="215" y="76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2" y="110"/>
                  <a:pt x="141" y="110"/>
                  <a:pt x="140" y="110"/>
                </a:cubicBezTo>
                <a:cubicBezTo>
                  <a:pt x="138" y="110"/>
                  <a:pt x="135" y="108"/>
                  <a:pt x="134" y="106"/>
                </a:cubicBezTo>
                <a:cubicBezTo>
                  <a:pt x="132" y="102"/>
                  <a:pt x="134" y="98"/>
                  <a:pt x="137" y="97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66" y="62"/>
                  <a:pt x="135" y="63"/>
                  <a:pt x="108" y="74"/>
                </a:cubicBezTo>
                <a:cubicBezTo>
                  <a:pt x="75" y="88"/>
                  <a:pt x="49" y="113"/>
                  <a:pt x="35" y="145"/>
                </a:cubicBezTo>
                <a:cubicBezTo>
                  <a:pt x="16" y="189"/>
                  <a:pt x="21" y="238"/>
                  <a:pt x="49" y="276"/>
                </a:cubicBezTo>
                <a:cubicBezTo>
                  <a:pt x="79" y="230"/>
                  <a:pt x="131" y="200"/>
                  <a:pt x="190" y="200"/>
                </a:cubicBezTo>
                <a:cubicBezTo>
                  <a:pt x="200" y="200"/>
                  <a:pt x="210" y="201"/>
                  <a:pt x="220" y="202"/>
                </a:cubicBezTo>
                <a:cubicBezTo>
                  <a:pt x="218" y="192"/>
                  <a:pt x="217" y="181"/>
                  <a:pt x="217" y="170"/>
                </a:cubicBezTo>
                <a:cubicBezTo>
                  <a:pt x="217" y="77"/>
                  <a:pt x="293" y="1"/>
                  <a:pt x="387" y="1"/>
                </a:cubicBezTo>
                <a:cubicBezTo>
                  <a:pt x="480" y="1"/>
                  <a:pt x="556" y="77"/>
                  <a:pt x="556" y="170"/>
                </a:cubicBezTo>
                <a:cubicBezTo>
                  <a:pt x="556" y="211"/>
                  <a:pt x="542" y="248"/>
                  <a:pt x="517" y="278"/>
                </a:cubicBezTo>
                <a:close/>
                <a:moveTo>
                  <a:pt x="341" y="333"/>
                </a:moveTo>
                <a:cubicBezTo>
                  <a:pt x="285" y="317"/>
                  <a:pt x="240" y="273"/>
                  <a:pt x="224" y="217"/>
                </a:cubicBezTo>
                <a:cubicBezTo>
                  <a:pt x="213" y="215"/>
                  <a:pt x="201" y="214"/>
                  <a:pt x="190" y="214"/>
                </a:cubicBezTo>
                <a:cubicBezTo>
                  <a:pt x="104" y="214"/>
                  <a:pt x="35" y="283"/>
                  <a:pt x="35" y="369"/>
                </a:cubicBezTo>
                <a:cubicBezTo>
                  <a:pt x="35" y="455"/>
                  <a:pt x="104" y="525"/>
                  <a:pt x="190" y="525"/>
                </a:cubicBezTo>
                <a:cubicBezTo>
                  <a:pt x="276" y="525"/>
                  <a:pt x="345" y="455"/>
                  <a:pt x="345" y="369"/>
                </a:cubicBezTo>
                <a:cubicBezTo>
                  <a:pt x="345" y="357"/>
                  <a:pt x="344" y="345"/>
                  <a:pt x="341" y="333"/>
                </a:cubicBezTo>
                <a:close/>
                <a:moveTo>
                  <a:pt x="501" y="275"/>
                </a:moveTo>
                <a:cubicBezTo>
                  <a:pt x="502" y="274"/>
                  <a:pt x="502" y="272"/>
                  <a:pt x="503" y="272"/>
                </a:cubicBezTo>
                <a:cubicBezTo>
                  <a:pt x="504" y="271"/>
                  <a:pt x="504" y="271"/>
                  <a:pt x="505" y="271"/>
                </a:cubicBezTo>
                <a:cubicBezTo>
                  <a:pt x="528" y="244"/>
                  <a:pt x="542" y="208"/>
                  <a:pt x="542" y="170"/>
                </a:cubicBezTo>
                <a:cubicBezTo>
                  <a:pt x="542" y="84"/>
                  <a:pt x="472" y="15"/>
                  <a:pt x="387" y="15"/>
                </a:cubicBezTo>
                <a:cubicBezTo>
                  <a:pt x="301" y="15"/>
                  <a:pt x="231" y="84"/>
                  <a:pt x="231" y="170"/>
                </a:cubicBezTo>
                <a:cubicBezTo>
                  <a:pt x="231" y="256"/>
                  <a:pt x="301" y="325"/>
                  <a:pt x="387" y="325"/>
                </a:cubicBezTo>
                <a:cubicBezTo>
                  <a:pt x="432" y="325"/>
                  <a:pt x="473" y="306"/>
                  <a:pt x="501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1" name="TextBox 40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Sensitivity Analysis Output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3224" y="2009336"/>
            <a:ext cx="6331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" y="1690688"/>
            <a:ext cx="11662645" cy="4041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Risk Simulation Output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3224" y="2009336"/>
            <a:ext cx="6331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" y="1446472"/>
            <a:ext cx="11228659" cy="4845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Risk Simulation Tornado Chart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r="2103" b="1517"/>
          <a:stretch/>
        </p:blipFill>
        <p:spPr>
          <a:xfrm>
            <a:off x="4810349" y="1143322"/>
            <a:ext cx="5881664" cy="5587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6645" y="1832904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9205" y="2488556"/>
            <a:ext cx="408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Purchase Intent @ $59.99 – Techno Babes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5975" y="3178402"/>
            <a:ext cx="38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Purchase Intent @ $59.99 </a:t>
            </a:r>
            <a:r>
              <a:rPr lang="en-US" smtClean="0"/>
              <a:t>– Silver Foxes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06592" y="3834584"/>
            <a:ext cx="270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Awareness – </a:t>
            </a:r>
            <a:r>
              <a:rPr lang="en-US" dirty="0" smtClean="0"/>
              <a:t>Techno Babes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03362" y="4489707"/>
            <a:ext cx="250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Awareness – Silver Foxes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48562" y="5144830"/>
            <a:ext cx="6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Necessary Funding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25975"/>
              </p:ext>
            </p:extLst>
          </p:nvPr>
        </p:nvGraphicFramePr>
        <p:xfrm>
          <a:off x="6597319" y="1580788"/>
          <a:ext cx="5114205" cy="4555200"/>
        </p:xfrm>
        <a:graphic>
          <a:graphicData uri="http://schemas.openxmlformats.org/drawingml/2006/table">
            <a:tbl>
              <a:tblPr/>
              <a:tblGrid>
                <a:gridCol w="2622036"/>
                <a:gridCol w="2492169"/>
              </a:tblGrid>
              <a:tr h="543917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Paid in Capital Breakdown</a:t>
                      </a:r>
                      <a:endParaRPr lang="en-US" sz="32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0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$ 392,693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1</a:t>
                      </a:r>
                      <a:endParaRPr lang="en-US" sz="200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$ 580,904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2</a:t>
                      </a:r>
                      <a:endParaRPr lang="en-US" sz="200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$ 485,481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3</a:t>
                      </a:r>
                      <a:endParaRPr lang="en-US" sz="200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$ 317,029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4</a:t>
                      </a:r>
                      <a:endParaRPr lang="en-US" sz="200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$ 95,607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Year 5</a:t>
                      </a:r>
                      <a:endParaRPr lang="en-US" sz="200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-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Total Paid In Capital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layfair Display" charset="0"/>
                        </a:rPr>
                        <a:t>$ 1,871,714</a:t>
                      </a:r>
                      <a:endParaRPr lang="en-US" sz="2000" dirty="0">
                        <a:effectLst/>
                      </a:endParaRPr>
                    </a:p>
                  </a:txBody>
                  <a:tcPr marL="120870" marR="120870" marT="120870" marB="120870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449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9681" y="1889572"/>
            <a:ext cx="6096000" cy="51809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We will need:</a:t>
            </a:r>
            <a:endParaRPr lang="en-US" sz="32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>
              <a:spcAft>
                <a:spcPts val="1600"/>
              </a:spcAft>
            </a:pPr>
            <a:r>
              <a:rPr lang="en-US" sz="32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$1,071,714</a:t>
            </a:r>
            <a:endParaRPr lang="en-US" sz="32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>
              <a:spcAft>
                <a:spcPts val="1600"/>
              </a:spcAft>
            </a:pPr>
            <a:r>
              <a:rPr lang="en-US" sz="32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in funding over the course of the first </a:t>
            </a: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four</a:t>
            </a:r>
            <a:r>
              <a:rPr lang="zh-CN" altLang="en-US" sz="32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b="0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years</a:t>
            </a:r>
            <a:endParaRPr lang="zh-CN" altLang="en-US" sz="3200" b="0" i="0" u="none" strike="noStrike" dirty="0" smtClean="0">
              <a:solidFill>
                <a:srgbClr val="000000"/>
              </a:solidFill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>
              <a:spcAft>
                <a:spcPts val="1600"/>
              </a:spcAft>
            </a:pPr>
            <a:endParaRPr lang="zh-CN" altLang="en-US" sz="3200" dirty="0">
              <a:solidFill>
                <a:srgbClr val="00000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>
              <a:spcAft>
                <a:spcPts val="1600"/>
              </a:spcAft>
            </a:pPr>
            <a:r>
              <a:rPr lang="en-US" altLang="zh-CN" sz="2000" b="1" dirty="0" smtClean="0">
                <a:latin typeface="Century Schoolbook" charset="0"/>
                <a:ea typeface="Century Schoolbook" charset="0"/>
                <a:cs typeface="Century Schoolbook" charset="0"/>
              </a:rPr>
              <a:t>F</a:t>
            </a:r>
            <a:r>
              <a:rPr lang="en-US" altLang="zh-CN" sz="2000" b="1" dirty="0" smtClean="0">
                <a:effectLst/>
                <a:latin typeface="Century Schoolbook" charset="0"/>
                <a:ea typeface="Century Schoolbook" charset="0"/>
                <a:cs typeface="Century Schoolbook" charset="0"/>
              </a:rPr>
              <a:t>ounders will fund $800,000</a:t>
            </a:r>
            <a:endParaRPr lang="en-US" sz="2000" b="1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>
              <a:spcAft>
                <a:spcPts val="1600"/>
              </a:spcAft>
            </a:pPr>
            <a:r>
              <a:rPr lang="en-US" sz="3600" b="0" dirty="0" smtClean="0">
                <a:effectLst/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US" sz="3600" b="0" dirty="0" smtClean="0">
                <a:effectLst/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3600" b="0" dirty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82320" y="125304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Income Statement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534"/>
            <a:ext cx="12192000" cy="54444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Statement of Cash Flows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4815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5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Balance Sheet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226"/>
            <a:ext cx="12192000" cy="5477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7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3872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Ratios, NWC, &amp; Retained Earnings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839"/>
            <a:ext cx="12192000" cy="1116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403"/>
            <a:ext cx="12192000" cy="2402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562"/>
            <a:ext cx="12192000" cy="19064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2306944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814965"/>
            <a:ext cx="12192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-38550"/>
            <a:ext cx="194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 action="ppaction://hlinksldjump"/>
              </a:rPr>
              <a:t>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Why should you invest in us?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3619" y="2871453"/>
            <a:ext cx="2508870" cy="239757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37160" tIns="137160" rIns="137160" bIns="137160">
            <a:sp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Customers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Distribution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Ad Campaigns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Web Presence</a:t>
            </a:r>
          </a:p>
          <a:p>
            <a:pPr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58369" y="2884804"/>
            <a:ext cx="2491964" cy="2320635"/>
          </a:xfrm>
          <a:prstGeom prst="rect">
            <a:avLst/>
          </a:prstGeom>
          <a:solidFill>
            <a:srgbClr val="FFA3BB">
              <a:alpha val="20000"/>
            </a:srgbClr>
          </a:solidFill>
        </p:spPr>
        <p:txBody>
          <a:bodyPr wrap="square" lIns="137160" tIns="137160" rIns="137160" bIns="137160">
            <a:sp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Suppliers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Our process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Capacity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Cost 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Economies of Scale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511636" y="2849800"/>
            <a:ext cx="2491964" cy="2397579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37160" tIns="137160" rIns="137160" bIns="137160">
            <a:sp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Sales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Profits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Start-up costs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Terminal value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NPV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IRR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19480" y="2849800"/>
            <a:ext cx="2491964" cy="2320635"/>
          </a:xfrm>
          <a:prstGeom prst="rect">
            <a:avLst/>
          </a:prstGeom>
          <a:solidFill>
            <a:srgbClr val="FFA3BB">
              <a:alpha val="20000"/>
            </a:srgbClr>
          </a:solidFill>
        </p:spPr>
        <p:txBody>
          <a:bodyPr wrap="square" lIns="137160" tIns="137160" rIns="137160" bIns="137160">
            <a:sp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Low retail presence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Low WIP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Awareness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Competition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Mitigation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619" y="2132789"/>
            <a:ext cx="2508870" cy="800219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 How will we sell 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369" y="2132789"/>
            <a:ext cx="2491964" cy="800219"/>
          </a:xfrm>
          <a:prstGeom prst="rect">
            <a:avLst/>
          </a:prstGeom>
          <a:solidFill>
            <a:srgbClr val="DF809F"/>
          </a:solidFill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How will we make it?</a:t>
            </a:r>
            <a:endParaRPr lang="en-US" sz="2000" b="1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1636" y="2132789"/>
            <a:ext cx="2491964" cy="800219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When will you be repaid?</a:t>
            </a:r>
            <a:endParaRPr lang="en-US" sz="2000" b="1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19480" y="2132789"/>
            <a:ext cx="2491964" cy="800219"/>
          </a:xfrm>
          <a:prstGeom prst="rect">
            <a:avLst/>
          </a:prstGeom>
          <a:solidFill>
            <a:srgbClr val="DF809F"/>
          </a:solidFill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 What risks will we face?</a:t>
            </a:r>
            <a:endParaRPr lang="en-US" sz="2000" b="1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351313" y="1956530"/>
            <a:ext cx="581252" cy="545271"/>
          </a:xfrm>
          <a:prstGeom prst="ellips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rPr>
              <a:t>01</a:t>
            </a:r>
          </a:p>
        </p:txBody>
      </p:sp>
      <p:sp useBgFill="1">
        <p:nvSpPr>
          <p:cNvPr id="16" name="Oval 15"/>
          <p:cNvSpPr/>
          <p:nvPr/>
        </p:nvSpPr>
        <p:spPr>
          <a:xfrm>
            <a:off x="3253334" y="1956530"/>
            <a:ext cx="581252" cy="545271"/>
          </a:xfrm>
          <a:prstGeom prst="ellipse">
            <a:avLst/>
          </a:prstGeom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rPr>
              <a:t>02</a:t>
            </a:r>
          </a:p>
        </p:txBody>
      </p:sp>
      <p:sp useBgFill="1">
        <p:nvSpPr>
          <p:cNvPr id="17" name="Oval 16"/>
          <p:cNvSpPr/>
          <p:nvPr/>
        </p:nvSpPr>
        <p:spPr>
          <a:xfrm>
            <a:off x="6214058" y="1956530"/>
            <a:ext cx="581252" cy="545271"/>
          </a:xfrm>
          <a:prstGeom prst="ellipse">
            <a:avLst/>
          </a:prstGeom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rPr>
              <a:t>03</a:t>
            </a:r>
          </a:p>
        </p:txBody>
      </p:sp>
      <p:sp useBgFill="1">
        <p:nvSpPr>
          <p:cNvPr id="18" name="Oval 17"/>
          <p:cNvSpPr/>
          <p:nvPr/>
        </p:nvSpPr>
        <p:spPr>
          <a:xfrm>
            <a:off x="9110386" y="1956530"/>
            <a:ext cx="581252" cy="545271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rPr>
              <a:t>04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82320" y="1253044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How Will We Sell It?</a:t>
            </a:r>
            <a:b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entury Schoolbook" charset="0"/>
                <a:ea typeface="Century Schoolbook" charset="0"/>
                <a:cs typeface="Century Schoolbook" charset="0"/>
              </a:rPr>
              <a:t>Target Market: Tech-Savvy Mothers &amp; </a:t>
            </a: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Grandmothers</a:t>
            </a:r>
            <a:endParaRPr lang="en-US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3074" name="Picture 2" descr="https://lh5.googleusercontent.com/VknOqRzMB_-Jr1NGHjwJ4pk3OAvFhJ01mKri51TTlY9YNUQOu_V5NXeH2izggDWwT0Ik5spB0oQrV1ufdzFXmxE2MIAgYMWmVG1IRfSiJvqUj9P8cqQHzZmfuuF_K4RwghyaRR5sc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18" y="2239327"/>
            <a:ext cx="3650673" cy="272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h0AOpyOJs3V1xZ_yl0jfv7Vjn97yB5RlZrJC5-xv2wakryoqQL1JK0_bPJHyiBB1jw0T0_s_JtA3XjHTy7bBD1LMMbvaqVDTGAYnFP1h3eo0EhqIexzfXL2ataPBO5BO_onYbWBSk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09" y="2239327"/>
            <a:ext cx="3650673" cy="272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7054" y="519070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Techno Babes: </a:t>
            </a:r>
          </a:p>
          <a:p>
            <a:pPr algn="ctr"/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6,894,758 consumers</a:t>
            </a:r>
            <a:endParaRPr lang="en-US" sz="24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0945" y="519070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Silver Foxes: </a:t>
            </a:r>
          </a:p>
          <a:p>
            <a:pPr algn="ctr"/>
            <a:r>
              <a:rPr lang="en-US" sz="2400" b="1" i="0" u="none" strike="noStrike" dirty="0" smtClean="0">
                <a:solidFill>
                  <a:srgbClr val="000000"/>
                </a:solidFill>
                <a:effectLst/>
                <a:latin typeface="Century Schoolbook" charset="0"/>
                <a:ea typeface="Century Schoolbook" charset="0"/>
                <a:cs typeface="Century Schoolbook" charset="0"/>
              </a:rPr>
              <a:t>2,917,013 consumers</a:t>
            </a:r>
            <a:endParaRPr lang="en-US" sz="2400" b="0" dirty="0" smtClean="0">
              <a:effectLst/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/>
            </a:r>
            <a:b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52422" y="165442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1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3139263" y="3945763"/>
            <a:ext cx="86872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379260" y="3929126"/>
            <a:ext cx="86872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413253" y="3945763"/>
            <a:ext cx="86872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002029" y="3912488"/>
            <a:ext cx="86872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281980" y="3397744"/>
            <a:ext cx="1097280" cy="1097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txBody>
          <a:bodyPr vert="horz" wrap="none" lIns="0" tIns="96012" rIns="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</a:t>
            </a:r>
          </a:p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3666948" y="3399943"/>
            <a:ext cx="1097280" cy="1097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vert="horz" wrap="none" lIns="0" tIns="96012" rIns="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</a:t>
            </a:r>
          </a:p>
          <a:p>
            <a:pPr algn="ctr">
              <a:lnSpc>
                <a:spcPct val="85000"/>
              </a:lnSpc>
            </a:pP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6971256" y="3397744"/>
            <a:ext cx="1097280" cy="109728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txBody>
          <a:bodyPr vert="horz" wrap="none" lIns="0" tIns="96012" rIns="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</a:t>
            </a:r>
          </a:p>
          <a:p>
            <a:pPr algn="ctr">
              <a:lnSpc>
                <a:spcPct val="85000"/>
              </a:lnSpc>
            </a:pP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4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037580" y="3397744"/>
            <a:ext cx="1101683" cy="1097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wrap="none" lIns="0" tIns="96012" rIns="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</a:t>
            </a:r>
          </a:p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8870756" y="3397744"/>
            <a:ext cx="1097280" cy="10972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txBody>
          <a:bodyPr vert="horz" wrap="none" lIns="0" tIns="96012" rIns="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Year </a:t>
            </a:r>
          </a:p>
          <a:p>
            <a:pPr algn="ctr">
              <a:lnSpc>
                <a:spcPct val="8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5 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2150" y="4862518"/>
            <a:ext cx="238207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Independent Stores</a:t>
            </a:r>
          </a:p>
          <a:p>
            <a:pPr marL="285750" indent="-28575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Online </a:t>
            </a:r>
          </a:p>
        </p:txBody>
      </p:sp>
      <p:sp>
        <p:nvSpPr>
          <p:cNvPr id="40" name="Freeform 39"/>
          <p:cNvSpPr/>
          <p:nvPr/>
        </p:nvSpPr>
        <p:spPr>
          <a:xfrm>
            <a:off x="5137465" y="2082800"/>
            <a:ext cx="1371816" cy="1314944"/>
          </a:xfrm>
          <a:custGeom>
            <a:avLst/>
            <a:gdLst>
              <a:gd name="connsiteX0" fmla="*/ 0 w 1523552"/>
              <a:gd name="connsiteY0" fmla="*/ 0 h 1373864"/>
              <a:gd name="connsiteX1" fmla="*/ 1523552 w 1523552"/>
              <a:gd name="connsiteY1" fmla="*/ 0 h 1373864"/>
              <a:gd name="connsiteX2" fmla="*/ 1523552 w 1523552"/>
              <a:gd name="connsiteY2" fmla="*/ 750975 h 1373864"/>
              <a:gd name="connsiteX3" fmla="*/ 885310 w 1523552"/>
              <a:gd name="connsiteY3" fmla="*/ 750975 h 1373864"/>
              <a:gd name="connsiteX4" fmla="*/ 761777 w 1523552"/>
              <a:gd name="connsiteY4" fmla="*/ 1373864 h 1373864"/>
              <a:gd name="connsiteX5" fmla="*/ 638245 w 1523552"/>
              <a:gd name="connsiteY5" fmla="*/ 750975 h 1373864"/>
              <a:gd name="connsiteX6" fmla="*/ 0 w 1523552"/>
              <a:gd name="connsiteY6" fmla="*/ 750975 h 13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552" h="1373864">
                <a:moveTo>
                  <a:pt x="0" y="0"/>
                </a:moveTo>
                <a:lnTo>
                  <a:pt x="1523552" y="0"/>
                </a:lnTo>
                <a:lnTo>
                  <a:pt x="1523552" y="750975"/>
                </a:lnTo>
                <a:lnTo>
                  <a:pt x="885310" y="750975"/>
                </a:lnTo>
                <a:lnTo>
                  <a:pt x="761777" y="1373864"/>
                </a:lnTo>
                <a:lnTo>
                  <a:pt x="638245" y="750975"/>
                </a:lnTo>
                <a:lnTo>
                  <a:pt x="0" y="750975"/>
                </a:lnTo>
                <a:close/>
              </a:path>
            </a:pathLst>
          </a:custGeom>
          <a:ln w="25400">
            <a:solidFill>
              <a:schemeClr val="accent3"/>
            </a:solidFill>
          </a:ln>
        </p:spPr>
        <p:txBody>
          <a:bodyPr wrap="square" tIns="68580" bIns="54864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Small Chains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6818757" y="2082800"/>
            <a:ext cx="1371816" cy="1314944"/>
          </a:xfrm>
          <a:custGeom>
            <a:avLst/>
            <a:gdLst>
              <a:gd name="connsiteX0" fmla="*/ 0 w 1523552"/>
              <a:gd name="connsiteY0" fmla="*/ 0 h 1373865"/>
              <a:gd name="connsiteX1" fmla="*/ 1523552 w 1523552"/>
              <a:gd name="connsiteY1" fmla="*/ 0 h 1373865"/>
              <a:gd name="connsiteX2" fmla="*/ 1523552 w 1523552"/>
              <a:gd name="connsiteY2" fmla="*/ 750975 h 1373865"/>
              <a:gd name="connsiteX3" fmla="*/ 885310 w 1523552"/>
              <a:gd name="connsiteY3" fmla="*/ 750975 h 1373865"/>
              <a:gd name="connsiteX4" fmla="*/ 761777 w 1523552"/>
              <a:gd name="connsiteY4" fmla="*/ 1373865 h 1373865"/>
              <a:gd name="connsiteX5" fmla="*/ 638245 w 1523552"/>
              <a:gd name="connsiteY5" fmla="*/ 750975 h 1373865"/>
              <a:gd name="connsiteX6" fmla="*/ 0 w 1523552"/>
              <a:gd name="connsiteY6" fmla="*/ 750975 h 137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552" h="1373865">
                <a:moveTo>
                  <a:pt x="0" y="0"/>
                </a:moveTo>
                <a:lnTo>
                  <a:pt x="1523552" y="0"/>
                </a:lnTo>
                <a:lnTo>
                  <a:pt x="1523552" y="750975"/>
                </a:lnTo>
                <a:lnTo>
                  <a:pt x="885310" y="750975"/>
                </a:lnTo>
                <a:lnTo>
                  <a:pt x="761777" y="1373865"/>
                </a:lnTo>
                <a:lnTo>
                  <a:pt x="638245" y="750975"/>
                </a:lnTo>
                <a:lnTo>
                  <a:pt x="0" y="750975"/>
                </a:lnTo>
                <a:close/>
              </a:path>
            </a:pathLst>
          </a:custGeom>
          <a:ln w="25400">
            <a:solidFill>
              <a:schemeClr val="accent4"/>
            </a:solidFill>
          </a:ln>
        </p:spPr>
        <p:txBody>
          <a:bodyPr wrap="square" tIns="68580" bIns="54864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Large Chains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343072" y="2082800"/>
            <a:ext cx="2152649" cy="1314944"/>
          </a:xfrm>
          <a:custGeom>
            <a:avLst/>
            <a:gdLst>
              <a:gd name="connsiteX0" fmla="*/ 0 w 1523552"/>
              <a:gd name="connsiteY0" fmla="*/ 0 h 1373865"/>
              <a:gd name="connsiteX1" fmla="*/ 1523552 w 1523552"/>
              <a:gd name="connsiteY1" fmla="*/ 0 h 1373865"/>
              <a:gd name="connsiteX2" fmla="*/ 1523552 w 1523552"/>
              <a:gd name="connsiteY2" fmla="*/ 750975 h 1373865"/>
              <a:gd name="connsiteX3" fmla="*/ 885310 w 1523552"/>
              <a:gd name="connsiteY3" fmla="*/ 750975 h 1373865"/>
              <a:gd name="connsiteX4" fmla="*/ 761777 w 1523552"/>
              <a:gd name="connsiteY4" fmla="*/ 1373865 h 1373865"/>
              <a:gd name="connsiteX5" fmla="*/ 638244 w 1523552"/>
              <a:gd name="connsiteY5" fmla="*/ 750975 h 1373865"/>
              <a:gd name="connsiteX6" fmla="*/ 0 w 1523552"/>
              <a:gd name="connsiteY6" fmla="*/ 750975 h 137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552" h="1373865">
                <a:moveTo>
                  <a:pt x="0" y="0"/>
                </a:moveTo>
                <a:lnTo>
                  <a:pt x="1523552" y="0"/>
                </a:lnTo>
                <a:lnTo>
                  <a:pt x="1523552" y="750975"/>
                </a:lnTo>
                <a:lnTo>
                  <a:pt x="885310" y="750975"/>
                </a:lnTo>
                <a:lnTo>
                  <a:pt x="761777" y="1373865"/>
                </a:lnTo>
                <a:lnTo>
                  <a:pt x="638244" y="750975"/>
                </a:lnTo>
                <a:lnTo>
                  <a:pt x="0" y="750975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txBody>
          <a:bodyPr wrap="square" tIns="68580" bIns="54864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Mass Merchandisers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5" name="Left Brace 54"/>
          <p:cNvSpPr/>
          <p:nvPr/>
        </p:nvSpPr>
        <p:spPr>
          <a:xfrm rot="16200000">
            <a:off x="3248832" y="3681685"/>
            <a:ext cx="262590" cy="199595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5" y="146116"/>
            <a:ext cx="1907133" cy="45958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901147" y="3945763"/>
            <a:ext cx="1136433" cy="3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968036" y="3912488"/>
            <a:ext cx="136257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Find the </a:t>
            </a:r>
            <a:r>
              <a:rPr lang="en-US" sz="4000" b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Zzz</a:t>
            </a: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’ Mobile at a Retailer</a:t>
            </a:r>
            <a:b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4000" b="1" dirty="0" smtClean="0">
                <a:latin typeface="Century Schoolbook" charset="0"/>
                <a:ea typeface="Century Schoolbook" charset="0"/>
                <a:cs typeface="Century Schoolbook" charset="0"/>
              </a:rPr>
              <a:t>Near You</a:t>
            </a:r>
            <a:endParaRPr lang="en-US" sz="4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852422" y="1654428"/>
            <a:ext cx="1004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1627</Words>
  <Application>Microsoft Macintosh PowerPoint</Application>
  <PresentationFormat>Widescreen</PresentationFormat>
  <Paragraphs>545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Century Schoolbook</vt:lpstr>
      <vt:lpstr>Courier New</vt:lpstr>
      <vt:lpstr>Playfair Display</vt:lpstr>
      <vt:lpstr>Wingdings</vt:lpstr>
      <vt:lpstr>Office Theme</vt:lpstr>
      <vt:lpstr>PowerPoint Presentation</vt:lpstr>
      <vt:lpstr>What makes the the Zzz’ Mobile unique?</vt:lpstr>
      <vt:lpstr>PowerPoint Presentation</vt:lpstr>
      <vt:lpstr>Our Mission</vt:lpstr>
      <vt:lpstr>Necessary Funding</vt:lpstr>
      <vt:lpstr>Why should you invest in us?</vt:lpstr>
      <vt:lpstr>How Will We Sell It?  </vt:lpstr>
      <vt:lpstr>Target Market: Tech-Savvy Mothers &amp; Grandmothers</vt:lpstr>
      <vt:lpstr>Find the Zzz’ Mobile at a Retailer Near You</vt:lpstr>
      <vt:lpstr>Campaign Highlights:  “With Parental Love”</vt:lpstr>
      <vt:lpstr>Campaign Highlights: Magazine Ad Boost!</vt:lpstr>
      <vt:lpstr>Campaign Highlights: The Web of Everything</vt:lpstr>
      <vt:lpstr>How Will We Make It? </vt:lpstr>
      <vt:lpstr>How is the Zzz’ Mobile Made? </vt:lpstr>
      <vt:lpstr>How Many Zzz’ Mobiles We Can Make  </vt:lpstr>
      <vt:lpstr>Who are our suppliers? </vt:lpstr>
      <vt:lpstr>When Will You Be Repaid? </vt:lpstr>
      <vt:lpstr>Good Marketing Means Sales</vt:lpstr>
      <vt:lpstr>High Costs Hurt Profits</vt:lpstr>
      <vt:lpstr>$250,076 To Make Zzz’ Mobile A Reality</vt:lpstr>
      <vt:lpstr>NPV, IRR, &amp; Terminal Value</vt:lpstr>
      <vt:lpstr>Increasing Dividends Started From Year 5 </vt:lpstr>
      <vt:lpstr>What Risks Will We Face?  </vt:lpstr>
      <vt:lpstr>Breakeven by Year 4</vt:lpstr>
      <vt:lpstr>Risk 1: Loss to Competition </vt:lpstr>
      <vt:lpstr>Risk 2: Lower Purchase Intent from Recession</vt:lpstr>
      <vt:lpstr>Final Answer???</vt:lpstr>
      <vt:lpstr>Questions? </vt:lpstr>
      <vt:lpstr>Backup Slides </vt:lpstr>
      <vt:lpstr>CSR Policy: 1% Profits, Twice the Joy</vt:lpstr>
      <vt:lpstr>Campaign Highlights: Targeting Malls</vt:lpstr>
      <vt:lpstr>IMC Schedule Year 1</vt:lpstr>
      <vt:lpstr>IMC Schedule Year 3</vt:lpstr>
      <vt:lpstr>IMC Schedule Year 5</vt:lpstr>
      <vt:lpstr>Billboard/Outdoor Advertising</vt:lpstr>
      <vt:lpstr>BASES Model – Techno Babes</vt:lpstr>
      <vt:lpstr>BASES Model – Silver Foxes</vt:lpstr>
      <vt:lpstr>Aggregate Demand Year 0</vt:lpstr>
      <vt:lpstr>Aggregate Demand Year 1</vt:lpstr>
      <vt:lpstr>Aggregate Demand Year 2</vt:lpstr>
      <vt:lpstr>Aggregate Demand Year 3</vt:lpstr>
      <vt:lpstr>Aggregate Demand Year 4</vt:lpstr>
      <vt:lpstr>Aggregate Demand Year 5</vt:lpstr>
      <vt:lpstr>Segmentation Tree</vt:lpstr>
      <vt:lpstr>Avg. Weighted Manufacturers Selling Price</vt:lpstr>
      <vt:lpstr>Risk 3: Decreased ACV from Unreliable Retail Chain</vt:lpstr>
      <vt:lpstr>Sensitivity Analysis Output</vt:lpstr>
      <vt:lpstr>Risk Simulation Output</vt:lpstr>
      <vt:lpstr>Risk Simulation Tornado Chart</vt:lpstr>
      <vt:lpstr>Income Statement</vt:lpstr>
      <vt:lpstr>Statement of Cash Flows</vt:lpstr>
      <vt:lpstr>Balance Sheet</vt:lpstr>
      <vt:lpstr>Ratios, NWC, &amp; Retained Earnings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2016-12-01T07:24:06Z</dcterms:created>
  <dcterms:modified xsi:type="dcterms:W3CDTF">2016-12-02T14:42:23Z</dcterms:modified>
</cp:coreProperties>
</file>